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1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3" r:id="rId23"/>
    <p:sldId id="284" r:id="rId24"/>
  </p:sldIdLst>
  <p:sldSz cx="18288000" cy="10287000"/>
  <p:notesSz cx="6858000" cy="9144000"/>
  <p:embeddedFontLst>
    <p:embeddedFont>
      <p:font typeface="무궁화 고딕" charset="-127"/>
      <p:regular r:id="rId26"/>
    </p:embeddedFont>
    <p:embeddedFont>
      <p:font typeface="Calibri" pitchFamily="34" charset="0"/>
      <p:regular r:id="rId27"/>
      <p:bold r:id="rId28"/>
      <p:italic r:id="rId29"/>
      <p:boldItalic r:id="rId30"/>
    </p:embeddedFont>
    <p:embeddedFont>
      <p:font typeface="무궁화 고딕 Bold" charset="-127"/>
      <p:regular r:id="rId31"/>
    </p:embeddedFont>
    <p:embeddedFont>
      <p:font typeface="무궁화 고딕 Light" charset="-127"/>
      <p:regular r:id="rId32"/>
    </p:embeddedFont>
    <p:embeddedFont>
      <p:font typeface="Arimo Bold" charset="0"/>
      <p:regular r:id="rId33"/>
    </p:embeddedFont>
    <p:embeddedFont>
      <p:font typeface="Arimo" charset="0"/>
      <p:regular r:id="rId34"/>
    </p:embeddedFont>
    <p:embeddedFont>
      <p:font typeface="맑은 고딕" pitchFamily="50" charset="-12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-17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47559-F992-4440-931B-49EB9DB22834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D7BC5-F419-4F10-8528-99540D4480F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D7BC5-F419-4F10-8528-99540D4480F3}" type="slidenum">
              <a:rPr lang="ko-KR" altLang="en-US" smtClean="0"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7.png"/><Relationship Id="rId5" Type="http://schemas.openxmlformats.org/officeDocument/2006/relationships/image" Target="../media/image6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3.png"/><Relationship Id="rId5" Type="http://schemas.openxmlformats.org/officeDocument/2006/relationships/image" Target="../media/image6.png"/><Relationship Id="rId10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6.png"/><Relationship Id="rId5" Type="http://schemas.openxmlformats.org/officeDocument/2006/relationships/image" Target="../media/image6.png"/><Relationship Id="rId10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3.jpe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4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1.jpeg"/><Relationship Id="rId5" Type="http://schemas.openxmlformats.org/officeDocument/2006/relationships/image" Target="../media/image6.png"/><Relationship Id="rId10" Type="http://schemas.openxmlformats.org/officeDocument/2006/relationships/image" Target="../media/image4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7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4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5.png"/><Relationship Id="rId5" Type="http://schemas.openxmlformats.org/officeDocument/2006/relationships/image" Target="../media/image6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2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7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5.png"/><Relationship Id="rId5" Type="http://schemas.openxmlformats.org/officeDocument/2006/relationships/image" Target="../media/image6.png"/><Relationship Id="rId10" Type="http://schemas.openxmlformats.org/officeDocument/2006/relationships/image" Target="../media/image54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2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0.png"/><Relationship Id="rId5" Type="http://schemas.openxmlformats.org/officeDocument/2006/relationships/image" Target="../media/image6.png"/><Relationship Id="rId10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5.png"/><Relationship Id="rId5" Type="http://schemas.openxmlformats.org/officeDocument/2006/relationships/image" Target="../media/image6.png"/><Relationship Id="rId10" Type="http://schemas.openxmlformats.org/officeDocument/2006/relationships/image" Target="../media/image64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7.png"/><Relationship Id="rId5" Type="http://schemas.openxmlformats.org/officeDocument/2006/relationships/image" Target="../media/image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68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2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70.png"/><Relationship Id="rId5" Type="http://schemas.openxmlformats.org/officeDocument/2006/relationships/image" Target="../media/image6.png"/><Relationship Id="rId10" Type="http://schemas.openxmlformats.org/officeDocument/2006/relationships/image" Target="../media/image6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21.png"/><Relationship Id="rId2" Type="http://schemas.openxmlformats.org/officeDocument/2006/relationships/image" Target="../media/image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80200" y="5753100"/>
            <a:ext cx="4927600" cy="749300"/>
          </a:xfrm>
          <a:custGeom>
            <a:avLst/>
            <a:gdLst/>
            <a:ahLst/>
            <a:cxnLst/>
            <a:rect l="l" t="t" r="r" b="b"/>
            <a:pathLst>
              <a:path w="4927600" h="749300">
                <a:moveTo>
                  <a:pt x="0" y="0"/>
                </a:moveTo>
                <a:lnTo>
                  <a:pt x="4927600" y="0"/>
                </a:lnTo>
                <a:lnTo>
                  <a:pt x="4927600" y="749300"/>
                </a:lnTo>
                <a:lnTo>
                  <a:pt x="0" y="749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4" b="-2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72300" y="5895196"/>
            <a:ext cx="4343400" cy="43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6"/>
              </a:lnSpc>
            </a:pPr>
            <a:r>
              <a:rPr lang="en-US" sz="2799">
                <a:solidFill>
                  <a:srgbClr val="1B1B1B"/>
                </a:solidFill>
                <a:latin typeface="무궁화 고딕"/>
              </a:rPr>
              <a:t>Level Up Developers Team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37100" y="3623202"/>
            <a:ext cx="8813800" cy="55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2"/>
              </a:lnSpc>
            </a:pPr>
            <a:r>
              <a:rPr lang="en-US" sz="3600">
                <a:solidFill>
                  <a:srgbClr val="FFFFFF"/>
                </a:solidFill>
                <a:ea typeface="무궁화 고딕"/>
              </a:rPr>
              <a:t>일정 관리를 더욱 효율적이고 재미있게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81500" y="4231175"/>
            <a:ext cx="9537700" cy="136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56"/>
              </a:lnSpc>
            </a:pPr>
            <a:r>
              <a:rPr lang="en-US" sz="9000" spc="-99">
                <a:solidFill>
                  <a:srgbClr val="FFFFFF"/>
                </a:solidFill>
                <a:latin typeface="무궁화 고딕 Bold"/>
              </a:rPr>
              <a:t>LEVEL UP LIFE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75150" y="9258300"/>
            <a:ext cx="9537700" cy="449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 spc="-33">
                <a:solidFill>
                  <a:srgbClr val="FFFFFF"/>
                </a:solidFill>
                <a:latin typeface="무궁화 고딕 Bold"/>
                <a:ea typeface="무궁화 고딕 Bold"/>
              </a:rPr>
              <a:t>임지훈, 현소라, 조광은, 정준호, 김영승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47525" y="1019175"/>
            <a:ext cx="5321300" cy="24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2"/>
              </a:lnSpc>
            </a:pPr>
            <a:r>
              <a:rPr lang="en-US" sz="1600">
                <a:solidFill>
                  <a:srgbClr val="FFFFFF"/>
                </a:solidFill>
                <a:latin typeface="무궁화 고딕"/>
                <a:ea typeface="무궁화 고딕"/>
              </a:rPr>
              <a:t>미래 IT 캠퍼스(머신러닝API를 활용한 AI 지능형 웹앱 서비스)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 flipV="1">
            <a:off x="1019175" y="1431722"/>
            <a:ext cx="16249650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7268825" y="0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67588"/>
            <a:ext cx="40894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10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03400" y="2590800"/>
            <a:ext cx="9525000" cy="6337300"/>
          </a:xfrm>
          <a:custGeom>
            <a:avLst/>
            <a:gdLst/>
            <a:ahLst/>
            <a:cxnLst/>
            <a:rect l="l" t="t" r="r" b="b"/>
            <a:pathLst>
              <a:path w="9525000" h="6337300">
                <a:moveTo>
                  <a:pt x="0" y="0"/>
                </a:moveTo>
                <a:lnTo>
                  <a:pt x="9525000" y="0"/>
                </a:lnTo>
                <a:lnTo>
                  <a:pt x="9525000" y="6337300"/>
                </a:lnTo>
                <a:lnTo>
                  <a:pt x="0" y="63373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50" b="-5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671300" y="2527300"/>
            <a:ext cx="5918200" cy="6400800"/>
          </a:xfrm>
          <a:custGeom>
            <a:avLst/>
            <a:gdLst/>
            <a:ahLst/>
            <a:cxnLst/>
            <a:rect l="l" t="t" r="r" b="b"/>
            <a:pathLst>
              <a:path w="5918200" h="6400800">
                <a:moveTo>
                  <a:pt x="0" y="0"/>
                </a:moveTo>
                <a:lnTo>
                  <a:pt x="5918200" y="0"/>
                </a:lnTo>
                <a:lnTo>
                  <a:pt x="5918200" y="6400800"/>
                </a:lnTo>
                <a:lnTo>
                  <a:pt x="0" y="6400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0" b="-20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200507" y="3440675"/>
            <a:ext cx="4443163" cy="3714776"/>
          </a:xfrm>
          <a:custGeom>
            <a:avLst/>
            <a:gdLst/>
            <a:ahLst/>
            <a:cxnLst/>
            <a:rect l="l" t="t" r="r" b="b"/>
            <a:pathLst>
              <a:path w="2527300" h="1892300">
                <a:moveTo>
                  <a:pt x="0" y="0"/>
                </a:moveTo>
                <a:lnTo>
                  <a:pt x="2527300" y="0"/>
                </a:lnTo>
                <a:lnTo>
                  <a:pt x="2527300" y="1892300"/>
                </a:lnTo>
                <a:lnTo>
                  <a:pt x="0" y="1892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1" r="-41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859040" y="3428988"/>
            <a:ext cx="1928826" cy="3857652"/>
          </a:xfrm>
          <a:custGeom>
            <a:avLst/>
            <a:gdLst/>
            <a:ahLst/>
            <a:cxnLst/>
            <a:rect l="l" t="t" r="r" b="b"/>
            <a:pathLst>
              <a:path w="1663700" h="3492500">
                <a:moveTo>
                  <a:pt x="0" y="0"/>
                </a:moveTo>
                <a:lnTo>
                  <a:pt x="1663700" y="0"/>
                </a:lnTo>
                <a:lnTo>
                  <a:pt x="1663700" y="3492500"/>
                </a:lnTo>
                <a:lnTo>
                  <a:pt x="0" y="34925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9" r="-49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358710" y="3428988"/>
            <a:ext cx="1928826" cy="3857652"/>
          </a:xfrm>
          <a:custGeom>
            <a:avLst/>
            <a:gdLst/>
            <a:ahLst/>
            <a:cxnLst/>
            <a:rect l="l" t="t" r="r" b="b"/>
            <a:pathLst>
              <a:path w="1600200" h="3479800">
                <a:moveTo>
                  <a:pt x="0" y="0"/>
                </a:moveTo>
                <a:lnTo>
                  <a:pt x="1600200" y="0"/>
                </a:lnTo>
                <a:lnTo>
                  <a:pt x="1600200" y="3479800"/>
                </a:lnTo>
                <a:lnTo>
                  <a:pt x="0" y="3479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06" r="-206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048264" y="7358078"/>
            <a:ext cx="4584700" cy="29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 dirty="0" err="1">
                <a:solidFill>
                  <a:srgbClr val="70E89F"/>
                </a:solidFill>
                <a:latin typeface="무궁화 고딕"/>
                <a:ea typeface="무궁화 고딕"/>
              </a:rPr>
              <a:t>기획</a:t>
            </a:r>
            <a:r>
              <a:rPr lang="en-US" sz="20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2000" dirty="0" err="1">
                <a:solidFill>
                  <a:srgbClr val="70E89F"/>
                </a:solidFill>
                <a:latin typeface="무궁화 고딕"/>
                <a:ea typeface="무궁화 고딕"/>
              </a:rPr>
              <a:t>회의</a:t>
            </a:r>
            <a:r>
              <a:rPr lang="en-US" sz="2000" dirty="0">
                <a:solidFill>
                  <a:srgbClr val="70E89F"/>
                </a:solidFill>
                <a:latin typeface="무궁화 고딕"/>
                <a:ea typeface="무궁화 고딕"/>
              </a:rPr>
              <a:t>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00718" y="7480272"/>
            <a:ext cx="1909564" cy="69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8"/>
              </a:lnSpc>
            </a:pPr>
            <a:r>
              <a:rPr lang="en-US" sz="2200" dirty="0" err="1">
                <a:solidFill>
                  <a:srgbClr val="FFFFFF"/>
                </a:solidFill>
                <a:latin typeface="무궁화 고딕 Light"/>
              </a:rPr>
              <a:t>Habitica</a:t>
            </a:r>
            <a:endParaRPr lang="en-US" sz="2200" dirty="0">
              <a:solidFill>
                <a:srgbClr val="FFFFFF"/>
              </a:solidFill>
              <a:latin typeface="무궁화 고딕 Light"/>
            </a:endParaRPr>
          </a:p>
          <a:p>
            <a:pPr algn="ctr">
              <a:lnSpc>
                <a:spcPts val="2738"/>
              </a:lnSpc>
            </a:pP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(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일정관리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어플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43750" y="7480272"/>
            <a:ext cx="2946400" cy="69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8"/>
              </a:lnSpc>
            </a:pPr>
            <a:r>
              <a:rPr lang="en-US" sz="2200" dirty="0" err="1">
                <a:solidFill>
                  <a:srgbClr val="FFFFFF"/>
                </a:solidFill>
                <a:latin typeface="무궁화 고딕 Light"/>
              </a:rPr>
              <a:t>PokemonGo</a:t>
            </a:r>
            <a:endParaRPr lang="en-US" sz="2200" dirty="0">
              <a:solidFill>
                <a:srgbClr val="FFFFFF"/>
              </a:solidFill>
              <a:latin typeface="무궁화 고딕 Light"/>
            </a:endParaRPr>
          </a:p>
          <a:p>
            <a:pPr algn="ctr">
              <a:lnSpc>
                <a:spcPts val="2738"/>
              </a:lnSpc>
            </a:pP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(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현실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기반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탐험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어플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)</a:t>
            </a:r>
          </a:p>
        </p:txBody>
      </p:sp>
      <p:sp>
        <p:nvSpPr>
          <p:cNvPr id="22" name="Freeform 22"/>
          <p:cNvSpPr/>
          <p:nvPr/>
        </p:nvSpPr>
        <p:spPr>
          <a:xfrm>
            <a:off x="7143736" y="3416925"/>
            <a:ext cx="3729362" cy="3750081"/>
          </a:xfrm>
          <a:custGeom>
            <a:avLst/>
            <a:gdLst/>
            <a:ahLst/>
            <a:cxnLst/>
            <a:rect l="l" t="t" r="r" b="b"/>
            <a:pathLst>
              <a:path w="2286000" h="2298700">
                <a:moveTo>
                  <a:pt x="0" y="0"/>
                </a:moveTo>
                <a:lnTo>
                  <a:pt x="2286000" y="0"/>
                </a:lnTo>
                <a:lnTo>
                  <a:pt x="2286000" y="2298700"/>
                </a:lnTo>
                <a:lnTo>
                  <a:pt x="0" y="22987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77" r="-277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6750733" y="7429516"/>
            <a:ext cx="4584700" cy="29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 dirty="0" err="1">
                <a:solidFill>
                  <a:srgbClr val="70E89F"/>
                </a:solidFill>
                <a:ea typeface="무궁화 고딕"/>
              </a:rPr>
              <a:t>캐릭터</a:t>
            </a:r>
            <a:r>
              <a:rPr lang="en-US" sz="2000" dirty="0">
                <a:solidFill>
                  <a:srgbClr val="70E89F"/>
                </a:solidFill>
                <a:ea typeface="무궁화 고딕"/>
              </a:rPr>
              <a:t> </a:t>
            </a:r>
            <a:r>
              <a:rPr lang="en-US" sz="2000" dirty="0" err="1">
                <a:solidFill>
                  <a:srgbClr val="70E89F"/>
                </a:solidFill>
                <a:ea typeface="무궁화 고딕"/>
              </a:rPr>
              <a:t>설정</a:t>
            </a:r>
            <a:endParaRPr lang="en-US" sz="2000" dirty="0">
              <a:solidFill>
                <a:srgbClr val="70E89F"/>
              </a:solidFill>
              <a:ea typeface="무궁화 고딕"/>
            </a:endParaRPr>
          </a:p>
        </p:txBody>
      </p:sp>
      <p:sp>
        <p:nvSpPr>
          <p:cNvPr id="24" name="TextBox 24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44082" y="594882"/>
            <a:ext cx="8485801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26" name="AutoShape 26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9822754" y="851073"/>
            <a:ext cx="3002979" cy="44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3499" spc="-53">
                <a:solidFill>
                  <a:srgbClr val="70E89F"/>
                </a:solidFill>
                <a:ea typeface="무궁화 고딕"/>
              </a:rPr>
              <a:t>사전 기획 및 설계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4193757" y="2151661"/>
            <a:ext cx="4547715" cy="751278"/>
            <a:chOff x="0" y="0"/>
            <a:chExt cx="1197752" cy="19786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초안 기획 및 설계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433300" y="2148385"/>
            <a:ext cx="4547715" cy="751278"/>
            <a:chOff x="0" y="0"/>
            <a:chExt cx="1197752" cy="19786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참고 자료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976193" y="5781566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22293" y="634036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18993" y="7267466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11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518993" y="7267466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606300" y="88406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674973" y="2068502"/>
            <a:ext cx="15584327" cy="7979910"/>
            <a:chOff x="0" y="0"/>
            <a:chExt cx="4104514" cy="2101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104514" cy="2101705"/>
            </a:xfrm>
            <a:custGeom>
              <a:avLst/>
              <a:gdLst/>
              <a:ahLst/>
              <a:cxnLst/>
              <a:rect l="l" t="t" r="r" b="b"/>
              <a:pathLst>
                <a:path w="4104514" h="2101705">
                  <a:moveTo>
                    <a:pt x="25336" y="0"/>
                  </a:moveTo>
                  <a:lnTo>
                    <a:pt x="4079179" y="0"/>
                  </a:lnTo>
                  <a:cubicBezTo>
                    <a:pt x="4093171" y="0"/>
                    <a:pt x="4104514" y="11343"/>
                    <a:pt x="4104514" y="25336"/>
                  </a:cubicBezTo>
                  <a:lnTo>
                    <a:pt x="4104514" y="2076369"/>
                  </a:lnTo>
                  <a:cubicBezTo>
                    <a:pt x="4104514" y="2083089"/>
                    <a:pt x="4101845" y="2089533"/>
                    <a:pt x="4097094" y="2094284"/>
                  </a:cubicBezTo>
                  <a:cubicBezTo>
                    <a:pt x="4092342" y="2099035"/>
                    <a:pt x="4085898" y="2101705"/>
                    <a:pt x="4079179" y="2101705"/>
                  </a:cubicBezTo>
                  <a:lnTo>
                    <a:pt x="25336" y="2101705"/>
                  </a:lnTo>
                  <a:cubicBezTo>
                    <a:pt x="11343" y="2101705"/>
                    <a:pt x="0" y="2090362"/>
                    <a:pt x="0" y="2076369"/>
                  </a:cubicBezTo>
                  <a:lnTo>
                    <a:pt x="0" y="25336"/>
                  </a:lnTo>
                  <a:cubicBezTo>
                    <a:pt x="0" y="18616"/>
                    <a:pt x="2669" y="12172"/>
                    <a:pt x="7421" y="7421"/>
                  </a:cubicBezTo>
                  <a:cubicBezTo>
                    <a:pt x="12172" y="2669"/>
                    <a:pt x="18616" y="0"/>
                    <a:pt x="25336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4104514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44083" y="575813"/>
            <a:ext cx="8414363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Arimo"/>
              <a:ea typeface="Arimo"/>
            </a:endParaRPr>
          </a:p>
        </p:txBody>
      </p:sp>
      <p:sp>
        <p:nvSpPr>
          <p:cNvPr id="36" name="AutoShape 36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2345002" y="1639566"/>
            <a:ext cx="4547715" cy="751278"/>
            <a:chOff x="0" y="0"/>
            <a:chExt cx="1197752" cy="19786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 dirty="0" smtClean="0">
                  <a:solidFill>
                    <a:srgbClr val="70E89F"/>
                  </a:solidFill>
                  <a:ea typeface="무궁화 고딕"/>
                </a:rPr>
                <a:t>DB </a:t>
              </a:r>
              <a:r>
                <a:rPr lang="ko-KR" altLang="en-US" sz="2899" dirty="0" err="1" smtClean="0">
                  <a:solidFill>
                    <a:srgbClr val="70E89F"/>
                  </a:solidFill>
                  <a:ea typeface="무궁화 고딕"/>
                </a:rPr>
                <a:t>설계ㄷ</a:t>
              </a:r>
              <a:r>
                <a:rPr lang="ko-KR" altLang="en-US" sz="2899" dirty="0" smtClean="0">
                  <a:solidFill>
                    <a:srgbClr val="70E89F"/>
                  </a:solidFill>
                  <a:ea typeface="무궁화 고딕"/>
                </a:rPr>
                <a:t> </a:t>
              </a:r>
              <a:r>
                <a:rPr lang="ko-KR" altLang="en-US" sz="2899" dirty="0" err="1" smtClean="0">
                  <a:solidFill>
                    <a:srgbClr val="70E89F"/>
                  </a:solidFill>
                  <a:ea typeface="무궁화 고딕"/>
                </a:rPr>
                <a:t>ㅇㅁㅅㄷㅇㅁㅅ</a:t>
              </a:r>
              <a:endParaRPr lang="en-US" sz="2899" dirty="0">
                <a:solidFill>
                  <a:srgbClr val="70E89F"/>
                </a:solidFill>
                <a:ea typeface="무궁화 고딕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0395011" y="6286508"/>
            <a:ext cx="3143272" cy="59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0"/>
              </a:lnSpc>
            </a:pPr>
            <a:r>
              <a:rPr lang="en-US" sz="1800" dirty="0">
                <a:solidFill>
                  <a:srgbClr val="FFFFFF"/>
                </a:solidFill>
                <a:latin typeface="무궁화 고딕"/>
              </a:rPr>
              <a:t>PHP - visual studio code</a:t>
            </a:r>
          </a:p>
          <a:p>
            <a:pPr algn="ctr">
              <a:lnSpc>
                <a:spcPts val="2330"/>
              </a:lnSpc>
            </a:pP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(DB 의 CRUD code)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3071770" y="2571732"/>
            <a:ext cx="12165598" cy="7095548"/>
            <a:chOff x="2131013" y="2500294"/>
            <a:chExt cx="12165598" cy="7095548"/>
          </a:xfrm>
        </p:grpSpPr>
        <p:sp>
          <p:nvSpPr>
            <p:cNvPr id="41" name="Freeform 41" descr="20240625_135702.png"/>
            <p:cNvSpPr/>
            <p:nvPr/>
          </p:nvSpPr>
          <p:spPr>
            <a:xfrm>
              <a:off x="2131013" y="3689298"/>
              <a:ext cx="6585032" cy="4143404"/>
            </a:xfrm>
            <a:custGeom>
              <a:avLst/>
              <a:gdLst/>
              <a:ahLst/>
              <a:cxnLst/>
              <a:rect l="l" t="t" r="r" b="b"/>
              <a:pathLst>
                <a:path w="3427039" h="2156346">
                  <a:moveTo>
                    <a:pt x="0" y="0"/>
                  </a:moveTo>
                  <a:lnTo>
                    <a:pt x="3427038" y="0"/>
                  </a:lnTo>
                  <a:lnTo>
                    <a:pt x="3427038" y="2156346"/>
                  </a:lnTo>
                  <a:lnTo>
                    <a:pt x="0" y="2156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8220" t="-25920" r="-34"/>
              </a:stretch>
            </a:blipFill>
          </p:spPr>
        </p:sp>
        <p:sp>
          <p:nvSpPr>
            <p:cNvPr id="42" name="Freeform 42" descr="20240625_135911.png"/>
            <p:cNvSpPr/>
            <p:nvPr/>
          </p:nvSpPr>
          <p:spPr>
            <a:xfrm>
              <a:off x="9786754" y="6809760"/>
              <a:ext cx="4474008" cy="2786082"/>
            </a:xfrm>
            <a:custGeom>
              <a:avLst/>
              <a:gdLst/>
              <a:ahLst/>
              <a:cxnLst/>
              <a:rect l="l" t="t" r="r" b="b"/>
              <a:pathLst>
                <a:path w="3462751" h="2156346">
                  <a:moveTo>
                    <a:pt x="0" y="0"/>
                  </a:moveTo>
                  <a:lnTo>
                    <a:pt x="3462750" y="0"/>
                  </a:lnTo>
                  <a:lnTo>
                    <a:pt x="3462750" y="2156346"/>
                  </a:lnTo>
                  <a:lnTo>
                    <a:pt x="0" y="2156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25642" t="-31968" r="-8454" b="-9844"/>
              </a:stretch>
            </a:blipFill>
          </p:spPr>
        </p:sp>
        <p:sp>
          <p:nvSpPr>
            <p:cNvPr id="44" name="TextBox 44"/>
            <p:cNvSpPr txBox="1"/>
            <p:nvPr/>
          </p:nvSpPr>
          <p:spPr>
            <a:xfrm>
              <a:off x="3690210" y="8248703"/>
              <a:ext cx="3143272" cy="597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9"/>
                </a:lnSpc>
              </a:pPr>
              <a:r>
                <a:rPr lang="en-US" sz="1800" dirty="0">
                  <a:solidFill>
                    <a:srgbClr val="FFFFFF"/>
                  </a:solidFill>
                  <a:latin typeface="무궁화 고딕"/>
                  <a:ea typeface="무궁화 고딕"/>
                </a:rPr>
                <a:t>DB </a:t>
              </a:r>
              <a:r>
                <a:rPr lang="en-US" sz="1800" dirty="0" err="1">
                  <a:solidFill>
                    <a:srgbClr val="FFFFFF"/>
                  </a:solidFill>
                  <a:latin typeface="무궁화 고딕"/>
                  <a:ea typeface="무궁화 고딕"/>
                </a:rPr>
                <a:t>테이블</a:t>
              </a:r>
              <a:r>
                <a:rPr lang="en-US" sz="1800" dirty="0">
                  <a:solidFill>
                    <a:srgbClr val="FFFFFF"/>
                  </a:solidFill>
                  <a:latin typeface="무궁화 고딕"/>
                  <a:ea typeface="무궁화 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무궁화 고딕"/>
                  <a:ea typeface="무궁화 고딕"/>
                </a:rPr>
                <a:t>구조도</a:t>
              </a:r>
              <a:endParaRPr lang="en-US" sz="1800" dirty="0">
                <a:solidFill>
                  <a:srgbClr val="FFFFFF"/>
                </a:solidFill>
                <a:latin typeface="무궁화 고딕"/>
                <a:ea typeface="무궁화 고딕"/>
              </a:endParaRPr>
            </a:p>
            <a:p>
              <a:pPr algn="ctr">
                <a:lnSpc>
                  <a:spcPts val="233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무궁화 고딕"/>
                </a:rPr>
                <a:t>dothome.co.kr 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9048060" y="2500294"/>
              <a:ext cx="3143272" cy="597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무궁화 고딕"/>
                </a:rPr>
                <a:t> Android studio</a:t>
              </a:r>
            </a:p>
            <a:p>
              <a:pPr algn="ctr">
                <a:lnSpc>
                  <a:spcPts val="2330"/>
                </a:lnSpc>
              </a:pPr>
              <a:r>
                <a:rPr lang="en-US" sz="1800" dirty="0" smtClean="0">
                  <a:solidFill>
                    <a:srgbClr val="FFFFFF"/>
                  </a:solidFill>
                  <a:latin typeface="무궁화 고딕"/>
                  <a:ea typeface="무궁화 고딕"/>
                </a:rPr>
                <a:t>(</a:t>
              </a:r>
              <a:r>
                <a:rPr lang="ko-KR" altLang="en-US" dirty="0" err="1" smtClean="0">
                  <a:solidFill>
                    <a:srgbClr val="FFFFFF"/>
                  </a:solidFill>
                  <a:latin typeface="무궁화 고딕"/>
                  <a:ea typeface="무궁화 고딕"/>
                </a:rPr>
                <a:t>ㄱㄱㄱㄷㄱㄷㅁㅇㅈ뤄</a:t>
              </a:r>
              <a:r>
                <a:rPr lang="en-US" altLang="ko-KR" dirty="0" smtClean="0">
                  <a:solidFill>
                    <a:srgbClr val="FFFFFF"/>
                  </a:solidFill>
                  <a:latin typeface="무궁화 고딕"/>
                  <a:ea typeface="무궁화 고딕"/>
                </a:rPr>
                <a:t>retrofit2 </a:t>
              </a:r>
              <a:r>
                <a:rPr lang="ko-KR" altLang="en-US" dirty="0" smtClean="0">
                  <a:solidFill>
                    <a:srgbClr val="FFFFFF"/>
                  </a:solidFill>
                  <a:latin typeface="무궁화 고딕"/>
                  <a:ea typeface="무궁화 고딕"/>
                </a:rPr>
                <a:t>라이브러리</a:t>
              </a:r>
              <a:r>
                <a:rPr lang="en-US" sz="1800" dirty="0" smtClean="0">
                  <a:solidFill>
                    <a:srgbClr val="FFFFFF"/>
                  </a:solidFill>
                  <a:latin typeface="무궁화 고딕"/>
                  <a:ea typeface="무궁화 고딕"/>
                </a:rPr>
                <a:t>) </a:t>
              </a:r>
              <a:endParaRPr lang="en-US" sz="1800" dirty="0">
                <a:solidFill>
                  <a:srgbClr val="FFFFFF"/>
                </a:solidFill>
                <a:latin typeface="무궁화 고딕"/>
                <a:ea typeface="무궁화 고딕"/>
              </a:endParaRPr>
            </a:p>
          </p:txBody>
        </p:sp>
        <p:sp>
          <p:nvSpPr>
            <p:cNvPr id="46" name="Freeform 46" descr="C:\Users\mrhi\Desktop\죽음의문\image777.png"/>
            <p:cNvSpPr/>
            <p:nvPr/>
          </p:nvSpPr>
          <p:spPr>
            <a:xfrm>
              <a:off x="9786942" y="3214674"/>
              <a:ext cx="4509669" cy="2837554"/>
            </a:xfrm>
            <a:custGeom>
              <a:avLst/>
              <a:gdLst/>
              <a:ahLst/>
              <a:cxnLst/>
              <a:rect l="l" t="t" r="r" b="b"/>
              <a:pathLst>
                <a:path w="4509669" h="2837554">
                  <a:moveTo>
                    <a:pt x="0" y="0"/>
                  </a:moveTo>
                  <a:lnTo>
                    <a:pt x="4509669" y="0"/>
                  </a:lnTo>
                  <a:lnTo>
                    <a:pt x="4509669" y="2837554"/>
                  </a:lnTo>
                  <a:lnTo>
                    <a:pt x="0" y="2837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2996" r="-19174" b="-36048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12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2120233" y="4625701"/>
            <a:ext cx="314327" cy="30163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508475" y="2637022"/>
            <a:ext cx="3786214" cy="24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1399" spc="13">
                <a:solidFill>
                  <a:srgbClr val="FFFFFF"/>
                </a:solidFill>
                <a:latin typeface="무궁화 고딕"/>
                <a:ea typeface="무궁화 고딕"/>
              </a:rPr>
              <a:t> Retrofit2 를 사용한 서버작업 코드 </a:t>
            </a:r>
          </a:p>
        </p:txBody>
      </p:sp>
      <p:sp>
        <p:nvSpPr>
          <p:cNvPr id="21" name="Freeform 21" descr="20240625_145612.png"/>
          <p:cNvSpPr/>
          <p:nvPr/>
        </p:nvSpPr>
        <p:spPr>
          <a:xfrm>
            <a:off x="2045376" y="3001020"/>
            <a:ext cx="7152381" cy="619048"/>
          </a:xfrm>
          <a:custGeom>
            <a:avLst/>
            <a:gdLst/>
            <a:ahLst/>
            <a:cxnLst/>
            <a:rect l="l" t="t" r="r" b="b"/>
            <a:pathLst>
              <a:path w="7152381" h="619048">
                <a:moveTo>
                  <a:pt x="0" y="0"/>
                </a:moveTo>
                <a:lnTo>
                  <a:pt x="7152381" y="0"/>
                </a:lnTo>
                <a:lnTo>
                  <a:pt x="7152381" y="619048"/>
                </a:lnTo>
                <a:lnTo>
                  <a:pt x="0" y="619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Freeform 22" descr="20240625_152950.png"/>
          <p:cNvSpPr/>
          <p:nvPr/>
        </p:nvSpPr>
        <p:spPr>
          <a:xfrm>
            <a:off x="2000200" y="4080184"/>
            <a:ext cx="7143800" cy="571504"/>
          </a:xfrm>
          <a:custGeom>
            <a:avLst/>
            <a:gdLst/>
            <a:ahLst/>
            <a:cxnLst/>
            <a:rect l="l" t="t" r="r" b="b"/>
            <a:pathLst>
              <a:path w="7143800" h="571504">
                <a:moveTo>
                  <a:pt x="0" y="0"/>
                </a:moveTo>
                <a:lnTo>
                  <a:pt x="7143800" y="0"/>
                </a:lnTo>
                <a:lnTo>
                  <a:pt x="7143800" y="571504"/>
                </a:lnTo>
                <a:lnTo>
                  <a:pt x="0" y="571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071" r="-10071"/>
            </a:stretch>
          </a:blipFill>
        </p:spPr>
      </p:sp>
      <p:sp>
        <p:nvSpPr>
          <p:cNvPr id="23" name="Freeform 23" descr="20240625_153152.png"/>
          <p:cNvSpPr/>
          <p:nvPr/>
        </p:nvSpPr>
        <p:spPr>
          <a:xfrm>
            <a:off x="2031144" y="5291715"/>
            <a:ext cx="7143799" cy="1500566"/>
          </a:xfrm>
          <a:custGeom>
            <a:avLst/>
            <a:gdLst/>
            <a:ahLst/>
            <a:cxnLst/>
            <a:rect l="l" t="t" r="r" b="b"/>
            <a:pathLst>
              <a:path w="7143799" h="1500566">
                <a:moveTo>
                  <a:pt x="0" y="0"/>
                </a:moveTo>
                <a:lnTo>
                  <a:pt x="7143799" y="0"/>
                </a:lnTo>
                <a:lnTo>
                  <a:pt x="7143799" y="1500566"/>
                </a:lnTo>
                <a:lnTo>
                  <a:pt x="0" y="15005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824693" y="3840011"/>
            <a:ext cx="3786214" cy="24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1399" spc="13">
                <a:solidFill>
                  <a:srgbClr val="FFFFFF"/>
                </a:solidFill>
                <a:latin typeface="무궁화 고딕"/>
                <a:ea typeface="무궁화 고딕"/>
              </a:rPr>
              <a:t> PHP 에서의 코드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8336" y="5009126"/>
            <a:ext cx="3786214" cy="24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1399" spc="13">
                <a:solidFill>
                  <a:srgbClr val="FFFFFF"/>
                </a:solidFill>
                <a:latin typeface="무궁화 고딕"/>
                <a:ea typeface="무궁화 고딕"/>
              </a:rPr>
              <a:t> DB 테이블 데이터 </a:t>
            </a:r>
          </a:p>
        </p:txBody>
      </p:sp>
      <p:sp>
        <p:nvSpPr>
          <p:cNvPr id="26" name="Freeform 26" descr="C:\Users\mrhi\Desktop\Screenshot_20240625_152448.png"/>
          <p:cNvSpPr/>
          <p:nvPr/>
        </p:nvSpPr>
        <p:spPr>
          <a:xfrm>
            <a:off x="10847842" y="2926271"/>
            <a:ext cx="3143272" cy="6655879"/>
          </a:xfrm>
          <a:custGeom>
            <a:avLst/>
            <a:gdLst/>
            <a:ahLst/>
            <a:cxnLst/>
            <a:rect l="l" t="t" r="r" b="b"/>
            <a:pathLst>
              <a:path w="3143272" h="6655879">
                <a:moveTo>
                  <a:pt x="0" y="0"/>
                </a:moveTo>
                <a:lnTo>
                  <a:pt x="3143272" y="0"/>
                </a:lnTo>
                <a:lnTo>
                  <a:pt x="3143272" y="6655879"/>
                </a:lnTo>
                <a:lnTo>
                  <a:pt x="0" y="665587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10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1401696" y="4770959"/>
            <a:ext cx="596904" cy="596904"/>
            <a:chOff x="0" y="0"/>
            <a:chExt cx="795872" cy="79587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95782" cy="795909"/>
            </a:xfrm>
            <a:custGeom>
              <a:avLst/>
              <a:gdLst/>
              <a:ahLst/>
              <a:cxnLst/>
              <a:rect l="l" t="t" r="r" b="b"/>
              <a:pathLst>
                <a:path w="795782" h="795909">
                  <a:moveTo>
                    <a:pt x="16891" y="0"/>
                  </a:moveTo>
                  <a:lnTo>
                    <a:pt x="778891" y="0"/>
                  </a:lnTo>
                  <a:cubicBezTo>
                    <a:pt x="788289" y="0"/>
                    <a:pt x="795782" y="7620"/>
                    <a:pt x="795782" y="16891"/>
                  </a:cubicBezTo>
                  <a:lnTo>
                    <a:pt x="795782" y="778891"/>
                  </a:lnTo>
                  <a:cubicBezTo>
                    <a:pt x="795782" y="788289"/>
                    <a:pt x="788162" y="795782"/>
                    <a:pt x="778891" y="795782"/>
                  </a:cubicBezTo>
                  <a:lnTo>
                    <a:pt x="16891" y="795782"/>
                  </a:lnTo>
                  <a:cubicBezTo>
                    <a:pt x="7620" y="795909"/>
                    <a:pt x="0" y="788289"/>
                    <a:pt x="0" y="7788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78891"/>
                  </a:lnTo>
                  <a:lnTo>
                    <a:pt x="16891" y="778891"/>
                  </a:lnTo>
                  <a:lnTo>
                    <a:pt x="16891" y="762000"/>
                  </a:lnTo>
                  <a:lnTo>
                    <a:pt x="778891" y="762000"/>
                  </a:lnTo>
                  <a:lnTo>
                    <a:pt x="778891" y="778891"/>
                  </a:lnTo>
                  <a:lnTo>
                    <a:pt x="762000" y="778891"/>
                  </a:lnTo>
                  <a:lnTo>
                    <a:pt x="762000" y="16891"/>
                  </a:lnTo>
                  <a:lnTo>
                    <a:pt x="778891" y="16891"/>
                  </a:lnTo>
                  <a:lnTo>
                    <a:pt x="7788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3388320" y="6178013"/>
            <a:ext cx="311152" cy="311152"/>
            <a:chOff x="0" y="0"/>
            <a:chExt cx="414869" cy="41486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14782" cy="414909"/>
            </a:xfrm>
            <a:custGeom>
              <a:avLst/>
              <a:gdLst/>
              <a:ahLst/>
              <a:cxnLst/>
              <a:rect l="l" t="t" r="r" b="b"/>
              <a:pathLst>
                <a:path w="414782" h="414909">
                  <a:moveTo>
                    <a:pt x="16891" y="0"/>
                  </a:moveTo>
                  <a:lnTo>
                    <a:pt x="397891" y="0"/>
                  </a:lnTo>
                  <a:cubicBezTo>
                    <a:pt x="407289" y="0"/>
                    <a:pt x="414782" y="7620"/>
                    <a:pt x="414782" y="16891"/>
                  </a:cubicBezTo>
                  <a:lnTo>
                    <a:pt x="414782" y="397891"/>
                  </a:lnTo>
                  <a:cubicBezTo>
                    <a:pt x="414782" y="407289"/>
                    <a:pt x="407162" y="414782"/>
                    <a:pt x="397891" y="414782"/>
                  </a:cubicBezTo>
                  <a:lnTo>
                    <a:pt x="16891" y="414782"/>
                  </a:lnTo>
                  <a:cubicBezTo>
                    <a:pt x="7620" y="414909"/>
                    <a:pt x="0" y="407289"/>
                    <a:pt x="0" y="3978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397891"/>
                  </a:lnTo>
                  <a:lnTo>
                    <a:pt x="16891" y="397891"/>
                  </a:lnTo>
                  <a:lnTo>
                    <a:pt x="16891" y="381000"/>
                  </a:lnTo>
                  <a:lnTo>
                    <a:pt x="397891" y="381000"/>
                  </a:lnTo>
                  <a:lnTo>
                    <a:pt x="397891" y="397891"/>
                  </a:lnTo>
                  <a:lnTo>
                    <a:pt x="381000" y="397891"/>
                  </a:lnTo>
                  <a:lnTo>
                    <a:pt x="381000" y="16891"/>
                  </a:lnTo>
                  <a:lnTo>
                    <a:pt x="397891" y="16891"/>
                  </a:lnTo>
                  <a:lnTo>
                    <a:pt x="3978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1141231" y="6167341"/>
            <a:ext cx="280802" cy="311152"/>
            <a:chOff x="0" y="0"/>
            <a:chExt cx="374403" cy="41486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74338" cy="414909"/>
            </a:xfrm>
            <a:custGeom>
              <a:avLst/>
              <a:gdLst/>
              <a:ahLst/>
              <a:cxnLst/>
              <a:rect l="l" t="t" r="r" b="b"/>
              <a:pathLst>
                <a:path w="374338" h="414909">
                  <a:moveTo>
                    <a:pt x="12397" y="0"/>
                  </a:moveTo>
                  <a:lnTo>
                    <a:pt x="361941" y="0"/>
                  </a:lnTo>
                  <a:cubicBezTo>
                    <a:pt x="368839" y="0"/>
                    <a:pt x="374338" y="7620"/>
                    <a:pt x="374338" y="16891"/>
                  </a:cubicBezTo>
                  <a:lnTo>
                    <a:pt x="374338" y="397891"/>
                  </a:lnTo>
                  <a:cubicBezTo>
                    <a:pt x="374338" y="407289"/>
                    <a:pt x="368745" y="414782"/>
                    <a:pt x="361941" y="414782"/>
                  </a:cubicBezTo>
                  <a:lnTo>
                    <a:pt x="12397" y="414782"/>
                  </a:lnTo>
                  <a:cubicBezTo>
                    <a:pt x="5593" y="414909"/>
                    <a:pt x="0" y="407289"/>
                    <a:pt x="0" y="397891"/>
                  </a:cubicBezTo>
                  <a:lnTo>
                    <a:pt x="0" y="16891"/>
                  </a:lnTo>
                  <a:cubicBezTo>
                    <a:pt x="0" y="7620"/>
                    <a:pt x="5593" y="0"/>
                    <a:pt x="12397" y="0"/>
                  </a:cubicBezTo>
                  <a:moveTo>
                    <a:pt x="12397" y="33909"/>
                  </a:moveTo>
                  <a:lnTo>
                    <a:pt x="12397" y="16891"/>
                  </a:lnTo>
                  <a:lnTo>
                    <a:pt x="24888" y="16891"/>
                  </a:lnTo>
                  <a:lnTo>
                    <a:pt x="24888" y="397891"/>
                  </a:lnTo>
                  <a:lnTo>
                    <a:pt x="12397" y="397891"/>
                  </a:lnTo>
                  <a:lnTo>
                    <a:pt x="12397" y="381000"/>
                  </a:lnTo>
                  <a:lnTo>
                    <a:pt x="361941" y="381000"/>
                  </a:lnTo>
                  <a:lnTo>
                    <a:pt x="361941" y="397891"/>
                  </a:lnTo>
                  <a:lnTo>
                    <a:pt x="349544" y="397891"/>
                  </a:lnTo>
                  <a:lnTo>
                    <a:pt x="349544" y="16891"/>
                  </a:lnTo>
                  <a:lnTo>
                    <a:pt x="361941" y="16891"/>
                  </a:lnTo>
                  <a:lnTo>
                    <a:pt x="361941" y="33909"/>
                  </a:lnTo>
                  <a:lnTo>
                    <a:pt x="12397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1120894" y="5485339"/>
            <a:ext cx="2597168" cy="596904"/>
            <a:chOff x="0" y="0"/>
            <a:chExt cx="3462891" cy="79587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462782" cy="795909"/>
            </a:xfrm>
            <a:custGeom>
              <a:avLst/>
              <a:gdLst/>
              <a:ahLst/>
              <a:cxnLst/>
              <a:rect l="l" t="t" r="r" b="b"/>
              <a:pathLst>
                <a:path w="3462782" h="795909">
                  <a:moveTo>
                    <a:pt x="16891" y="0"/>
                  </a:moveTo>
                  <a:lnTo>
                    <a:pt x="3445891" y="0"/>
                  </a:lnTo>
                  <a:cubicBezTo>
                    <a:pt x="3455289" y="0"/>
                    <a:pt x="3462782" y="7620"/>
                    <a:pt x="3462782" y="16891"/>
                  </a:cubicBezTo>
                  <a:lnTo>
                    <a:pt x="3462782" y="778891"/>
                  </a:lnTo>
                  <a:cubicBezTo>
                    <a:pt x="3462782" y="788289"/>
                    <a:pt x="3455162" y="795782"/>
                    <a:pt x="3445891" y="795782"/>
                  </a:cubicBezTo>
                  <a:lnTo>
                    <a:pt x="16891" y="795782"/>
                  </a:lnTo>
                  <a:cubicBezTo>
                    <a:pt x="7620" y="795909"/>
                    <a:pt x="0" y="788289"/>
                    <a:pt x="0" y="7788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78891"/>
                  </a:lnTo>
                  <a:lnTo>
                    <a:pt x="16891" y="778891"/>
                  </a:lnTo>
                  <a:lnTo>
                    <a:pt x="16891" y="762000"/>
                  </a:lnTo>
                  <a:lnTo>
                    <a:pt x="3445891" y="762000"/>
                  </a:lnTo>
                  <a:lnTo>
                    <a:pt x="3445891" y="778891"/>
                  </a:lnTo>
                  <a:lnTo>
                    <a:pt x="3429000" y="778891"/>
                  </a:lnTo>
                  <a:lnTo>
                    <a:pt x="3429000" y="16891"/>
                  </a:lnTo>
                  <a:lnTo>
                    <a:pt x="3445891" y="16891"/>
                  </a:lnTo>
                  <a:lnTo>
                    <a:pt x="34458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35" name="Freeform 35" descr="Screenshot_20240625_164544.png"/>
          <p:cNvSpPr/>
          <p:nvPr/>
        </p:nvSpPr>
        <p:spPr>
          <a:xfrm>
            <a:off x="14171690" y="2926271"/>
            <a:ext cx="3137537" cy="6643734"/>
          </a:xfrm>
          <a:custGeom>
            <a:avLst/>
            <a:gdLst/>
            <a:ahLst/>
            <a:cxnLst/>
            <a:rect l="l" t="t" r="r" b="b"/>
            <a:pathLst>
              <a:path w="3137537" h="6643734">
                <a:moveTo>
                  <a:pt x="0" y="0"/>
                </a:moveTo>
                <a:lnTo>
                  <a:pt x="3137537" y="0"/>
                </a:lnTo>
                <a:lnTo>
                  <a:pt x="3137537" y="6643734"/>
                </a:lnTo>
                <a:lnTo>
                  <a:pt x="0" y="66437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2" r="-22"/>
            </a:stretch>
          </a:blipFill>
        </p:spPr>
      </p:sp>
      <p:sp>
        <p:nvSpPr>
          <p:cNvPr id="36" name="AutoShape 36"/>
          <p:cNvSpPr/>
          <p:nvPr/>
        </p:nvSpPr>
        <p:spPr>
          <a:xfrm>
            <a:off x="9197757" y="3310544"/>
            <a:ext cx="2203939" cy="1758867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14549918" y="6414033"/>
            <a:ext cx="1168408" cy="525466"/>
            <a:chOff x="0" y="0"/>
            <a:chExt cx="1557877" cy="70062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557782" cy="700659"/>
            </a:xfrm>
            <a:custGeom>
              <a:avLst/>
              <a:gdLst/>
              <a:ahLst/>
              <a:cxnLst/>
              <a:rect l="l" t="t" r="r" b="b"/>
              <a:pathLst>
                <a:path w="1557782" h="700659">
                  <a:moveTo>
                    <a:pt x="16891" y="0"/>
                  </a:moveTo>
                  <a:lnTo>
                    <a:pt x="1540891" y="0"/>
                  </a:lnTo>
                  <a:cubicBezTo>
                    <a:pt x="1550289" y="0"/>
                    <a:pt x="1557782" y="7620"/>
                    <a:pt x="1557782" y="16891"/>
                  </a:cubicBezTo>
                  <a:lnTo>
                    <a:pt x="1557782" y="683641"/>
                  </a:lnTo>
                  <a:cubicBezTo>
                    <a:pt x="1557782" y="693039"/>
                    <a:pt x="1550162" y="700532"/>
                    <a:pt x="1540891" y="700532"/>
                  </a:cubicBezTo>
                  <a:lnTo>
                    <a:pt x="16891" y="700532"/>
                  </a:lnTo>
                  <a:cubicBezTo>
                    <a:pt x="7620" y="700659"/>
                    <a:pt x="0" y="693039"/>
                    <a:pt x="0" y="68364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683641"/>
                  </a:lnTo>
                  <a:lnTo>
                    <a:pt x="16891" y="683641"/>
                  </a:lnTo>
                  <a:lnTo>
                    <a:pt x="16891" y="666750"/>
                  </a:lnTo>
                  <a:lnTo>
                    <a:pt x="1540891" y="666750"/>
                  </a:lnTo>
                  <a:lnTo>
                    <a:pt x="1540891" y="683641"/>
                  </a:lnTo>
                  <a:lnTo>
                    <a:pt x="1524000" y="683641"/>
                  </a:lnTo>
                  <a:lnTo>
                    <a:pt x="1524000" y="16891"/>
                  </a:lnTo>
                  <a:lnTo>
                    <a:pt x="1540891" y="16891"/>
                  </a:lnTo>
                  <a:lnTo>
                    <a:pt x="15408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928762" y="7134364"/>
            <a:ext cx="8171918" cy="221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800">
                <a:solidFill>
                  <a:srgbClr val="FFFFFF"/>
                </a:solidFill>
                <a:latin typeface="무궁화 고딕 Light"/>
              </a:rPr>
              <a:t>Todo list </a:t>
            </a:r>
            <a:r>
              <a:rPr lang="en-US" sz="1800">
                <a:solidFill>
                  <a:srgbClr val="FFFFFF"/>
                </a:solidFill>
                <a:ea typeface="무궁화 고딕"/>
              </a:rPr>
              <a:t>작성</a:t>
            </a:r>
          </a:p>
          <a:p>
            <a:pPr marL="217170" lvl="1" indent="-108585" algn="l">
              <a:lnSpc>
                <a:spcPts val="224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ea typeface="무궁화 고딕 Light"/>
              </a:rPr>
              <a:t>유저가 오늘의 목표 일정을 등록</a:t>
            </a: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/ 완료/ </a:t>
            </a:r>
            <a:r>
              <a:rPr lang="en-US" sz="1800">
                <a:solidFill>
                  <a:srgbClr val="FFFFFF"/>
                </a:solidFill>
                <a:ea typeface="무궁화 고딕 Light"/>
              </a:rPr>
              <a:t>삭제를 하여 내 일정 관리를 도와준다</a:t>
            </a:r>
          </a:p>
          <a:p>
            <a:pPr marL="217170" lvl="1" indent="-108585" algn="l">
              <a:lnSpc>
                <a:spcPts val="2240"/>
              </a:lnSpc>
            </a:pPr>
            <a:endParaRPr/>
          </a:p>
          <a:p>
            <a:pPr marL="217170" lvl="1" indent="-108585" algn="l">
              <a:lnSpc>
                <a:spcPts val="2240"/>
              </a:lnSpc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효과적인 목표 관리 도구의 필요성 :</a:t>
            </a:r>
          </a:p>
          <a:p>
            <a:pPr marL="217170" lvl="1" indent="-108585" algn="l">
              <a:lnSpc>
                <a:spcPts val="224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ea typeface="무궁화 고딕 Light"/>
              </a:rPr>
              <a:t>쉽게 질리는 단순 </a:t>
            </a:r>
            <a:r>
              <a:rPr lang="en-US" sz="1800">
                <a:solidFill>
                  <a:srgbClr val="FFFFFF"/>
                </a:solidFill>
                <a:latin typeface="무궁화 고딕"/>
              </a:rPr>
              <a:t>Todo List </a:t>
            </a:r>
            <a:r>
              <a:rPr lang="en-US" sz="1800">
                <a:solidFill>
                  <a:srgbClr val="FFFFFF"/>
                </a:solidFill>
                <a:ea typeface="무궁화 고딕 Light"/>
              </a:rPr>
              <a:t>앱과</a:t>
            </a: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 다르게 목표</a:t>
            </a: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 달성을 위한 동기부여 </a:t>
            </a:r>
            <a:r>
              <a:rPr lang="en-US" sz="1800">
                <a:solidFill>
                  <a:srgbClr val="FFFFFF"/>
                </a:solidFill>
                <a:ea typeface="무궁화 고딕"/>
              </a:rPr>
              <a:t>를</a:t>
            </a: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 위해 게임 다운 요소를 접목하여 유저의 흥미를 유발시켰다</a:t>
            </a:r>
          </a:p>
          <a:p>
            <a:pPr marL="217170" lvl="1" indent="-108585" algn="l">
              <a:lnSpc>
                <a:spcPts val="224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ea typeface="무궁화 고딕 Light"/>
              </a:rPr>
              <a:t>개인화된 일정 분석 및 추천 기능의 </a:t>
            </a:r>
            <a:r>
              <a:rPr lang="en-US" sz="1800">
                <a:solidFill>
                  <a:srgbClr val="FFFFFF"/>
                </a:solidFill>
                <a:latin typeface="무궁화 고딕"/>
              </a:rPr>
              <a:t>AI </a:t>
            </a:r>
            <a:r>
              <a:rPr lang="en-US" sz="1800">
                <a:solidFill>
                  <a:srgbClr val="FFFFFF"/>
                </a:solidFill>
                <a:ea typeface="무궁화 고딕 Light"/>
              </a:rPr>
              <a:t>모델을 이용하여 내 일정 등록</a:t>
            </a:r>
            <a:r>
              <a:rPr lang="en-US" sz="1800">
                <a:solidFill>
                  <a:srgbClr val="FFFFFF"/>
                </a:solidFill>
                <a:latin typeface="무궁화 고딕"/>
              </a:rPr>
              <a:t>/</a:t>
            </a:r>
            <a:r>
              <a:rPr lang="en-US" sz="1800">
                <a:solidFill>
                  <a:srgbClr val="FFFFFF"/>
                </a:solidFill>
                <a:ea typeface="무궁화 고딕 Light"/>
              </a:rPr>
              <a:t>완료</a:t>
            </a:r>
            <a:r>
              <a:rPr lang="en-US" sz="1800">
                <a:solidFill>
                  <a:srgbClr val="FFFFFF"/>
                </a:solidFill>
                <a:latin typeface="무궁화 고딕"/>
              </a:rPr>
              <a:t>/</a:t>
            </a:r>
            <a:r>
              <a:rPr lang="en-US" sz="1800">
                <a:solidFill>
                  <a:srgbClr val="FFFFFF"/>
                </a:solidFill>
                <a:ea typeface="무궁화 고딕 Light"/>
              </a:rPr>
              <a:t>삭제 뿐</a:t>
            </a:r>
            <a:r>
              <a:rPr lang="en-US" sz="1800">
                <a:solidFill>
                  <a:srgbClr val="FFFFFF"/>
                </a:solidFill>
                <a:latin typeface="무궁화 고딕"/>
              </a:rPr>
              <a:t> </a:t>
            </a:r>
            <a:r>
              <a:rPr lang="en-US" sz="1800">
                <a:solidFill>
                  <a:srgbClr val="FFFFFF"/>
                </a:solidFill>
                <a:ea typeface="무궁화 고딕 Light"/>
              </a:rPr>
              <a:t>아니라 인공지능을 활용해 나의 일정</a:t>
            </a:r>
            <a:r>
              <a:rPr lang="en-US" sz="1800">
                <a:solidFill>
                  <a:srgbClr val="FFFFFF"/>
                </a:solidFill>
                <a:latin typeface="무궁화 고딕"/>
              </a:rPr>
              <a:t>, </a:t>
            </a:r>
            <a:r>
              <a:rPr lang="en-US" sz="1800">
                <a:solidFill>
                  <a:srgbClr val="FFFFFF"/>
                </a:solidFill>
                <a:ea typeface="무궁화 고딕 Light"/>
              </a:rPr>
              <a:t>혹은 내 일정에 추가적으로 필요한 사항들을 추천해준다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401696" y="2614540"/>
            <a:ext cx="1986624" cy="296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 spc="17">
                <a:solidFill>
                  <a:srgbClr val="FFFFFF"/>
                </a:solidFill>
                <a:latin typeface="무궁화 고딕"/>
                <a:ea typeface="무궁화 고딕"/>
              </a:rPr>
              <a:t>Home 화면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725014" y="2629761"/>
            <a:ext cx="1986624" cy="296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 spc="17">
                <a:solidFill>
                  <a:srgbClr val="FFFFFF"/>
                </a:solidFill>
                <a:latin typeface="무궁화 고딕"/>
              </a:rPr>
              <a:t>Custum dialog</a:t>
            </a:r>
          </a:p>
        </p:txBody>
      </p:sp>
      <p:sp>
        <p:nvSpPr>
          <p:cNvPr id="42" name="AutoShape 42"/>
          <p:cNvSpPr/>
          <p:nvPr/>
        </p:nvSpPr>
        <p:spPr>
          <a:xfrm>
            <a:off x="9144000" y="4365936"/>
            <a:ext cx="2257696" cy="703475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 flipV="1">
            <a:off x="9174943" y="5069411"/>
            <a:ext cx="2226753" cy="972587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4" name="AutoShape 44"/>
          <p:cNvSpPr/>
          <p:nvPr/>
        </p:nvSpPr>
        <p:spPr>
          <a:xfrm>
            <a:off x="12001520" y="5072061"/>
            <a:ext cx="3738939" cy="295801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5" name="TextBox 45"/>
          <p:cNvSpPr txBox="1"/>
          <p:nvPr/>
        </p:nvSpPr>
        <p:spPr>
          <a:xfrm>
            <a:off x="1944083" y="594882"/>
            <a:ext cx="7471916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46" name="TextBox 46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944082" y="594882"/>
            <a:ext cx="8271487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48" name="AutoShape 48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49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0" name="Group 50"/>
          <p:cNvGrpSpPr/>
          <p:nvPr/>
        </p:nvGrpSpPr>
        <p:grpSpPr>
          <a:xfrm>
            <a:off x="7348505" y="1611523"/>
            <a:ext cx="4547715" cy="751278"/>
            <a:chOff x="0" y="0"/>
            <a:chExt cx="1197752" cy="197867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latin typeface="무궁화 고딕"/>
                  <a:ea typeface="무궁화 고딕"/>
                </a:rPr>
                <a:t>화면 소개 ( Todo list 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13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35907" y="2074131"/>
            <a:ext cx="16337137" cy="7979910"/>
            <a:chOff x="0" y="0"/>
            <a:chExt cx="4302785" cy="2101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9" name="Freeform 19" descr="C:\Users\mrhi\Desktop\Screenshot_20240625_152448.png"/>
          <p:cNvSpPr/>
          <p:nvPr/>
        </p:nvSpPr>
        <p:spPr>
          <a:xfrm>
            <a:off x="13900815" y="3071798"/>
            <a:ext cx="3000396" cy="6286544"/>
          </a:xfrm>
          <a:custGeom>
            <a:avLst/>
            <a:gdLst/>
            <a:ahLst/>
            <a:cxnLst/>
            <a:rect l="l" t="t" r="r" b="b"/>
            <a:pathLst>
              <a:path w="3000396" h="6286544">
                <a:moveTo>
                  <a:pt x="0" y="0"/>
                </a:moveTo>
                <a:lnTo>
                  <a:pt x="3000396" y="0"/>
                </a:lnTo>
                <a:lnTo>
                  <a:pt x="3000396" y="6286544"/>
                </a:lnTo>
                <a:lnTo>
                  <a:pt x="0" y="6286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15"/>
            </a:stretch>
          </a:blipFill>
        </p:spPr>
      </p:sp>
      <p:sp>
        <p:nvSpPr>
          <p:cNvPr id="20" name="Freeform 20" descr="C:\Users\mrhi\Desktop\KakaoTalk_20240626_091307950.jpg"/>
          <p:cNvSpPr/>
          <p:nvPr/>
        </p:nvSpPr>
        <p:spPr>
          <a:xfrm>
            <a:off x="14001784" y="3202799"/>
            <a:ext cx="2786082" cy="6008389"/>
          </a:xfrm>
          <a:custGeom>
            <a:avLst/>
            <a:gdLst/>
            <a:ahLst/>
            <a:cxnLst/>
            <a:rect l="l" t="t" r="r" b="b"/>
            <a:pathLst>
              <a:path w="2714644" h="6008389">
                <a:moveTo>
                  <a:pt x="0" y="0"/>
                </a:moveTo>
                <a:lnTo>
                  <a:pt x="2714645" y="0"/>
                </a:lnTo>
                <a:lnTo>
                  <a:pt x="2714645" y="6008390"/>
                </a:lnTo>
                <a:lnTo>
                  <a:pt x="0" y="60083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750"/>
            </a:stretch>
          </a:blipFill>
        </p:spPr>
      </p:sp>
      <p:sp>
        <p:nvSpPr>
          <p:cNvPr id="21" name="Freeform 21" descr="C:\Users\mrhi\Desktop\Screenshot_20240625_152448.png"/>
          <p:cNvSpPr/>
          <p:nvPr/>
        </p:nvSpPr>
        <p:spPr>
          <a:xfrm>
            <a:off x="10686104" y="3071798"/>
            <a:ext cx="3000396" cy="6286544"/>
          </a:xfrm>
          <a:custGeom>
            <a:avLst/>
            <a:gdLst/>
            <a:ahLst/>
            <a:cxnLst/>
            <a:rect l="l" t="t" r="r" b="b"/>
            <a:pathLst>
              <a:path w="3000396" h="6286544">
                <a:moveTo>
                  <a:pt x="0" y="0"/>
                </a:moveTo>
                <a:lnTo>
                  <a:pt x="3000397" y="0"/>
                </a:lnTo>
                <a:lnTo>
                  <a:pt x="3000397" y="6286544"/>
                </a:lnTo>
                <a:lnTo>
                  <a:pt x="0" y="6286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15"/>
            </a:stretch>
          </a:blipFill>
        </p:spPr>
      </p:sp>
      <p:sp>
        <p:nvSpPr>
          <p:cNvPr id="22" name="Freeform 22" descr="C:\Users\mrhi\Desktop\KakaoTalk_20240626_091307950_01.jpg"/>
          <p:cNvSpPr/>
          <p:nvPr/>
        </p:nvSpPr>
        <p:spPr>
          <a:xfrm>
            <a:off x="10799136" y="3250299"/>
            <a:ext cx="2750270" cy="5910825"/>
          </a:xfrm>
          <a:custGeom>
            <a:avLst/>
            <a:gdLst/>
            <a:ahLst/>
            <a:cxnLst/>
            <a:rect l="l" t="t" r="r" b="b"/>
            <a:pathLst>
              <a:path w="2723048" h="6008389">
                <a:moveTo>
                  <a:pt x="0" y="0"/>
                </a:moveTo>
                <a:lnTo>
                  <a:pt x="2723048" y="0"/>
                </a:lnTo>
                <a:lnTo>
                  <a:pt x="2723048" y="6008390"/>
                </a:lnTo>
                <a:lnTo>
                  <a:pt x="0" y="60083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b="-1062"/>
            </a:stretch>
          </a:blipFill>
        </p:spPr>
      </p:sp>
      <p:sp>
        <p:nvSpPr>
          <p:cNvPr id="23" name="Freeform 23" descr="C:\Users\mrhi\Desktop\Screenshot_20240625_152448.png"/>
          <p:cNvSpPr/>
          <p:nvPr/>
        </p:nvSpPr>
        <p:spPr>
          <a:xfrm>
            <a:off x="7650043" y="3135128"/>
            <a:ext cx="3000396" cy="6286544"/>
          </a:xfrm>
          <a:custGeom>
            <a:avLst/>
            <a:gdLst/>
            <a:ahLst/>
            <a:cxnLst/>
            <a:rect l="l" t="t" r="r" b="b"/>
            <a:pathLst>
              <a:path w="3000396" h="6286544">
                <a:moveTo>
                  <a:pt x="0" y="0"/>
                </a:moveTo>
                <a:lnTo>
                  <a:pt x="3000396" y="0"/>
                </a:lnTo>
                <a:lnTo>
                  <a:pt x="3000396" y="6286544"/>
                </a:lnTo>
                <a:lnTo>
                  <a:pt x="0" y="6286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15"/>
            </a:stretch>
          </a:blipFill>
        </p:spPr>
      </p:sp>
      <p:sp>
        <p:nvSpPr>
          <p:cNvPr id="24" name="Freeform 24" descr="C:\Users\mrhi\Desktop\KakaoTalk_20240626_091307950_02.jpg"/>
          <p:cNvSpPr/>
          <p:nvPr/>
        </p:nvSpPr>
        <p:spPr>
          <a:xfrm>
            <a:off x="7792919" y="3276502"/>
            <a:ext cx="2714644" cy="5989846"/>
          </a:xfrm>
          <a:custGeom>
            <a:avLst/>
            <a:gdLst/>
            <a:ahLst/>
            <a:cxnLst/>
            <a:rect l="l" t="t" r="r" b="b"/>
            <a:pathLst>
              <a:path w="2714644" h="5989846">
                <a:moveTo>
                  <a:pt x="0" y="0"/>
                </a:moveTo>
                <a:lnTo>
                  <a:pt x="2714644" y="0"/>
                </a:lnTo>
                <a:lnTo>
                  <a:pt x="2714644" y="5989847"/>
                </a:lnTo>
                <a:lnTo>
                  <a:pt x="0" y="598984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1062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609475" y="5022419"/>
            <a:ext cx="541887" cy="557121"/>
            <a:chOff x="0" y="0"/>
            <a:chExt cx="722516" cy="74282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21360" cy="740791"/>
            </a:xfrm>
            <a:custGeom>
              <a:avLst/>
              <a:gdLst/>
              <a:ahLst/>
              <a:cxnLst/>
              <a:rect l="l" t="t" r="r" b="b"/>
              <a:pathLst>
                <a:path w="721360" h="740791">
                  <a:moveTo>
                    <a:pt x="16891" y="0"/>
                  </a:moveTo>
                  <a:lnTo>
                    <a:pt x="704469" y="0"/>
                  </a:lnTo>
                  <a:cubicBezTo>
                    <a:pt x="713867" y="0"/>
                    <a:pt x="721360" y="7620"/>
                    <a:pt x="721360" y="16891"/>
                  </a:cubicBezTo>
                  <a:lnTo>
                    <a:pt x="721360" y="723900"/>
                  </a:lnTo>
                  <a:cubicBezTo>
                    <a:pt x="721360" y="733298"/>
                    <a:pt x="713740" y="740791"/>
                    <a:pt x="704469" y="740791"/>
                  </a:cubicBezTo>
                  <a:lnTo>
                    <a:pt x="16891" y="740791"/>
                  </a:lnTo>
                  <a:cubicBezTo>
                    <a:pt x="7620" y="740791"/>
                    <a:pt x="0" y="733171"/>
                    <a:pt x="0" y="723900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23900"/>
                  </a:lnTo>
                  <a:lnTo>
                    <a:pt x="16891" y="723900"/>
                  </a:lnTo>
                  <a:lnTo>
                    <a:pt x="16891" y="706882"/>
                  </a:lnTo>
                  <a:lnTo>
                    <a:pt x="704469" y="706882"/>
                  </a:lnTo>
                  <a:lnTo>
                    <a:pt x="704469" y="723900"/>
                  </a:lnTo>
                  <a:lnTo>
                    <a:pt x="687578" y="723900"/>
                  </a:lnTo>
                  <a:lnTo>
                    <a:pt x="687578" y="16891"/>
                  </a:lnTo>
                  <a:lnTo>
                    <a:pt x="704469" y="16891"/>
                  </a:lnTo>
                  <a:lnTo>
                    <a:pt x="70446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937644" y="3884343"/>
            <a:ext cx="514152" cy="538407"/>
            <a:chOff x="0" y="0"/>
            <a:chExt cx="685536" cy="71787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84403" cy="715899"/>
            </a:xfrm>
            <a:custGeom>
              <a:avLst/>
              <a:gdLst/>
              <a:ahLst/>
              <a:cxnLst/>
              <a:rect l="l" t="t" r="r" b="b"/>
              <a:pathLst>
                <a:path w="684403" h="715899">
                  <a:moveTo>
                    <a:pt x="16891" y="0"/>
                  </a:moveTo>
                  <a:lnTo>
                    <a:pt x="667512" y="0"/>
                  </a:lnTo>
                  <a:cubicBezTo>
                    <a:pt x="676910" y="0"/>
                    <a:pt x="684403" y="7620"/>
                    <a:pt x="684403" y="16891"/>
                  </a:cubicBezTo>
                  <a:lnTo>
                    <a:pt x="684403" y="698881"/>
                  </a:lnTo>
                  <a:cubicBezTo>
                    <a:pt x="684403" y="708279"/>
                    <a:pt x="676783" y="715772"/>
                    <a:pt x="667512" y="715772"/>
                  </a:cubicBezTo>
                  <a:lnTo>
                    <a:pt x="16891" y="715772"/>
                  </a:lnTo>
                  <a:cubicBezTo>
                    <a:pt x="7620" y="715899"/>
                    <a:pt x="0" y="708279"/>
                    <a:pt x="0" y="69888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698881"/>
                  </a:lnTo>
                  <a:lnTo>
                    <a:pt x="16891" y="698881"/>
                  </a:lnTo>
                  <a:lnTo>
                    <a:pt x="16891" y="681990"/>
                  </a:lnTo>
                  <a:lnTo>
                    <a:pt x="667512" y="681990"/>
                  </a:lnTo>
                  <a:lnTo>
                    <a:pt x="667512" y="698881"/>
                  </a:lnTo>
                  <a:lnTo>
                    <a:pt x="650621" y="698881"/>
                  </a:lnTo>
                  <a:lnTo>
                    <a:pt x="650621" y="16891"/>
                  </a:lnTo>
                  <a:lnTo>
                    <a:pt x="667512" y="16891"/>
                  </a:lnTo>
                  <a:lnTo>
                    <a:pt x="667512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7909014" y="6362717"/>
            <a:ext cx="2457318" cy="632862"/>
            <a:chOff x="0" y="0"/>
            <a:chExt cx="3276424" cy="84381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275330" cy="841756"/>
            </a:xfrm>
            <a:custGeom>
              <a:avLst/>
              <a:gdLst/>
              <a:ahLst/>
              <a:cxnLst/>
              <a:rect l="l" t="t" r="r" b="b"/>
              <a:pathLst>
                <a:path w="3275330" h="841756">
                  <a:moveTo>
                    <a:pt x="16891" y="0"/>
                  </a:moveTo>
                  <a:lnTo>
                    <a:pt x="3258439" y="0"/>
                  </a:lnTo>
                  <a:cubicBezTo>
                    <a:pt x="3267837" y="0"/>
                    <a:pt x="3275330" y="7620"/>
                    <a:pt x="3275330" y="16891"/>
                  </a:cubicBezTo>
                  <a:lnTo>
                    <a:pt x="3275330" y="824865"/>
                  </a:lnTo>
                  <a:cubicBezTo>
                    <a:pt x="3275330" y="834263"/>
                    <a:pt x="3267710" y="841756"/>
                    <a:pt x="3258439" y="841756"/>
                  </a:cubicBezTo>
                  <a:lnTo>
                    <a:pt x="16891" y="841756"/>
                  </a:lnTo>
                  <a:cubicBezTo>
                    <a:pt x="7620" y="841756"/>
                    <a:pt x="0" y="834136"/>
                    <a:pt x="0" y="824865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824865"/>
                  </a:lnTo>
                  <a:lnTo>
                    <a:pt x="16891" y="824865"/>
                  </a:lnTo>
                  <a:lnTo>
                    <a:pt x="16891" y="807847"/>
                  </a:lnTo>
                  <a:lnTo>
                    <a:pt x="3258439" y="807847"/>
                  </a:lnTo>
                  <a:lnTo>
                    <a:pt x="3258439" y="824738"/>
                  </a:lnTo>
                  <a:lnTo>
                    <a:pt x="3241548" y="824738"/>
                  </a:lnTo>
                  <a:lnTo>
                    <a:pt x="3241548" y="16891"/>
                  </a:lnTo>
                  <a:lnTo>
                    <a:pt x="3258439" y="16891"/>
                  </a:lnTo>
                  <a:lnTo>
                    <a:pt x="325843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31" name="AutoShape 31"/>
          <p:cNvSpPr/>
          <p:nvPr/>
        </p:nvSpPr>
        <p:spPr>
          <a:xfrm>
            <a:off x="10144131" y="5286376"/>
            <a:ext cx="878177" cy="603006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2" name="Group 32"/>
          <p:cNvGrpSpPr/>
          <p:nvPr/>
        </p:nvGrpSpPr>
        <p:grpSpPr>
          <a:xfrm>
            <a:off x="10887175" y="3425438"/>
            <a:ext cx="2678329" cy="481379"/>
            <a:chOff x="0" y="0"/>
            <a:chExt cx="3571106" cy="64183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569970" cy="639826"/>
            </a:xfrm>
            <a:custGeom>
              <a:avLst/>
              <a:gdLst/>
              <a:ahLst/>
              <a:cxnLst/>
              <a:rect l="l" t="t" r="r" b="b"/>
              <a:pathLst>
                <a:path w="3569970" h="639826">
                  <a:moveTo>
                    <a:pt x="16891" y="0"/>
                  </a:moveTo>
                  <a:lnTo>
                    <a:pt x="3553079" y="0"/>
                  </a:lnTo>
                  <a:cubicBezTo>
                    <a:pt x="3562477" y="0"/>
                    <a:pt x="3569970" y="7620"/>
                    <a:pt x="3569970" y="16891"/>
                  </a:cubicBezTo>
                  <a:lnTo>
                    <a:pt x="3569970" y="622808"/>
                  </a:lnTo>
                  <a:cubicBezTo>
                    <a:pt x="3569970" y="632206"/>
                    <a:pt x="3562350" y="639699"/>
                    <a:pt x="3553079" y="639699"/>
                  </a:cubicBezTo>
                  <a:lnTo>
                    <a:pt x="16891" y="639699"/>
                  </a:lnTo>
                  <a:cubicBezTo>
                    <a:pt x="7620" y="639826"/>
                    <a:pt x="0" y="632206"/>
                    <a:pt x="0" y="622808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622808"/>
                  </a:lnTo>
                  <a:lnTo>
                    <a:pt x="16891" y="622808"/>
                  </a:lnTo>
                  <a:lnTo>
                    <a:pt x="16891" y="605917"/>
                  </a:lnTo>
                  <a:lnTo>
                    <a:pt x="3553079" y="605917"/>
                  </a:lnTo>
                  <a:lnTo>
                    <a:pt x="3553079" y="622808"/>
                  </a:lnTo>
                  <a:lnTo>
                    <a:pt x="3536188" y="622808"/>
                  </a:lnTo>
                  <a:lnTo>
                    <a:pt x="3536188" y="16891"/>
                  </a:lnTo>
                  <a:lnTo>
                    <a:pt x="3553079" y="16891"/>
                  </a:lnTo>
                  <a:lnTo>
                    <a:pt x="355307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7919229" y="5910923"/>
            <a:ext cx="320875" cy="329896"/>
            <a:chOff x="0" y="0"/>
            <a:chExt cx="427834" cy="43986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26720" cy="437769"/>
            </a:xfrm>
            <a:custGeom>
              <a:avLst/>
              <a:gdLst/>
              <a:ahLst/>
              <a:cxnLst/>
              <a:rect l="l" t="t" r="r" b="b"/>
              <a:pathLst>
                <a:path w="426720" h="437769">
                  <a:moveTo>
                    <a:pt x="16891" y="0"/>
                  </a:moveTo>
                  <a:lnTo>
                    <a:pt x="409829" y="0"/>
                  </a:lnTo>
                  <a:cubicBezTo>
                    <a:pt x="419227" y="0"/>
                    <a:pt x="426720" y="7620"/>
                    <a:pt x="426720" y="16891"/>
                  </a:cubicBezTo>
                  <a:lnTo>
                    <a:pt x="426720" y="420878"/>
                  </a:lnTo>
                  <a:cubicBezTo>
                    <a:pt x="426720" y="430276"/>
                    <a:pt x="419100" y="437769"/>
                    <a:pt x="409829" y="437769"/>
                  </a:cubicBezTo>
                  <a:lnTo>
                    <a:pt x="16891" y="437769"/>
                  </a:lnTo>
                  <a:cubicBezTo>
                    <a:pt x="7620" y="437769"/>
                    <a:pt x="0" y="430276"/>
                    <a:pt x="0" y="420878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20878"/>
                  </a:lnTo>
                  <a:lnTo>
                    <a:pt x="16891" y="420878"/>
                  </a:lnTo>
                  <a:lnTo>
                    <a:pt x="16891" y="403987"/>
                  </a:lnTo>
                  <a:lnTo>
                    <a:pt x="409829" y="403987"/>
                  </a:lnTo>
                  <a:lnTo>
                    <a:pt x="409829" y="420878"/>
                  </a:lnTo>
                  <a:lnTo>
                    <a:pt x="392938" y="420878"/>
                  </a:lnTo>
                  <a:lnTo>
                    <a:pt x="392938" y="16891"/>
                  </a:lnTo>
                  <a:lnTo>
                    <a:pt x="409829" y="16891"/>
                  </a:lnTo>
                  <a:lnTo>
                    <a:pt x="40982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0037470" y="5905578"/>
            <a:ext cx="320875" cy="329896"/>
            <a:chOff x="0" y="0"/>
            <a:chExt cx="427834" cy="43986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26720" cy="437769"/>
            </a:xfrm>
            <a:custGeom>
              <a:avLst/>
              <a:gdLst/>
              <a:ahLst/>
              <a:cxnLst/>
              <a:rect l="l" t="t" r="r" b="b"/>
              <a:pathLst>
                <a:path w="426720" h="437769">
                  <a:moveTo>
                    <a:pt x="16891" y="0"/>
                  </a:moveTo>
                  <a:lnTo>
                    <a:pt x="409829" y="0"/>
                  </a:lnTo>
                  <a:cubicBezTo>
                    <a:pt x="419227" y="0"/>
                    <a:pt x="426720" y="7620"/>
                    <a:pt x="426720" y="16891"/>
                  </a:cubicBezTo>
                  <a:lnTo>
                    <a:pt x="426720" y="420878"/>
                  </a:lnTo>
                  <a:cubicBezTo>
                    <a:pt x="426720" y="430276"/>
                    <a:pt x="419100" y="437769"/>
                    <a:pt x="409829" y="437769"/>
                  </a:cubicBezTo>
                  <a:lnTo>
                    <a:pt x="16891" y="437769"/>
                  </a:lnTo>
                  <a:cubicBezTo>
                    <a:pt x="7620" y="437769"/>
                    <a:pt x="0" y="430276"/>
                    <a:pt x="0" y="420878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20878"/>
                  </a:lnTo>
                  <a:lnTo>
                    <a:pt x="16891" y="420878"/>
                  </a:lnTo>
                  <a:lnTo>
                    <a:pt x="16891" y="403987"/>
                  </a:lnTo>
                  <a:lnTo>
                    <a:pt x="409829" y="403987"/>
                  </a:lnTo>
                  <a:lnTo>
                    <a:pt x="409829" y="420878"/>
                  </a:lnTo>
                  <a:lnTo>
                    <a:pt x="392938" y="420878"/>
                  </a:lnTo>
                  <a:lnTo>
                    <a:pt x="392938" y="16891"/>
                  </a:lnTo>
                  <a:lnTo>
                    <a:pt x="409829" y="16891"/>
                  </a:lnTo>
                  <a:lnTo>
                    <a:pt x="40982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1339080" y="6315217"/>
            <a:ext cx="1131250" cy="784345"/>
            <a:chOff x="0" y="0"/>
            <a:chExt cx="1508334" cy="104579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507236" cy="1043813"/>
            </a:xfrm>
            <a:custGeom>
              <a:avLst/>
              <a:gdLst/>
              <a:ahLst/>
              <a:cxnLst/>
              <a:rect l="l" t="t" r="r" b="b"/>
              <a:pathLst>
                <a:path w="1507236" h="1043813">
                  <a:moveTo>
                    <a:pt x="16891" y="0"/>
                  </a:moveTo>
                  <a:lnTo>
                    <a:pt x="1490345" y="0"/>
                  </a:lnTo>
                  <a:cubicBezTo>
                    <a:pt x="1499743" y="0"/>
                    <a:pt x="1507236" y="7620"/>
                    <a:pt x="1507236" y="16891"/>
                  </a:cubicBezTo>
                  <a:lnTo>
                    <a:pt x="1507236" y="1026795"/>
                  </a:lnTo>
                  <a:cubicBezTo>
                    <a:pt x="1507236" y="1036193"/>
                    <a:pt x="1499616" y="1043686"/>
                    <a:pt x="1490345" y="1043686"/>
                  </a:cubicBezTo>
                  <a:lnTo>
                    <a:pt x="16891" y="1043686"/>
                  </a:lnTo>
                  <a:cubicBezTo>
                    <a:pt x="7620" y="1043813"/>
                    <a:pt x="0" y="1036193"/>
                    <a:pt x="0" y="1026795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026795"/>
                  </a:lnTo>
                  <a:lnTo>
                    <a:pt x="16891" y="1026795"/>
                  </a:lnTo>
                  <a:lnTo>
                    <a:pt x="16891" y="1009904"/>
                  </a:lnTo>
                  <a:lnTo>
                    <a:pt x="1490345" y="1009904"/>
                  </a:lnTo>
                  <a:lnTo>
                    <a:pt x="1490345" y="1026795"/>
                  </a:lnTo>
                  <a:lnTo>
                    <a:pt x="1473454" y="1026795"/>
                  </a:lnTo>
                  <a:lnTo>
                    <a:pt x="1473454" y="16891"/>
                  </a:lnTo>
                  <a:lnTo>
                    <a:pt x="1490345" y="16891"/>
                  </a:lnTo>
                  <a:lnTo>
                    <a:pt x="1490345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40" name="AutoShape 40"/>
          <p:cNvSpPr/>
          <p:nvPr/>
        </p:nvSpPr>
        <p:spPr>
          <a:xfrm flipV="1">
            <a:off x="12466250" y="6570164"/>
            <a:ext cx="1934630" cy="46336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8180510" y="2795398"/>
            <a:ext cx="1986624" cy="296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 spc="17" dirty="0">
                <a:solidFill>
                  <a:srgbClr val="FFFFFF"/>
                </a:solidFill>
                <a:latin typeface="무궁화 고딕"/>
                <a:ea typeface="무궁화 고딕"/>
              </a:rPr>
              <a:t>Home </a:t>
            </a:r>
            <a:r>
              <a:rPr lang="en-US" sz="1900" spc="17" dirty="0" err="1">
                <a:solidFill>
                  <a:srgbClr val="FFFFFF"/>
                </a:solidFill>
                <a:latin typeface="무궁화 고딕"/>
                <a:ea typeface="무궁화 고딕"/>
              </a:rPr>
              <a:t>화면</a:t>
            </a:r>
            <a:endParaRPr lang="en-US" sz="1900" spc="17" dirty="0">
              <a:solidFill>
                <a:srgbClr val="FFFFFF"/>
              </a:solidFill>
              <a:latin typeface="무궁화 고딕"/>
              <a:ea typeface="무궁화 고딕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233551" y="2783523"/>
            <a:ext cx="1986624" cy="296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 spc="17" dirty="0">
                <a:solidFill>
                  <a:srgbClr val="FFFFFF"/>
                </a:solidFill>
                <a:latin typeface="무궁화 고딕"/>
              </a:rPr>
              <a:t>Map Activity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353904" y="2795398"/>
            <a:ext cx="1986624" cy="296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 spc="17" dirty="0" err="1">
                <a:solidFill>
                  <a:srgbClr val="FFFFFF"/>
                </a:solidFill>
                <a:latin typeface="무궁화 고딕"/>
              </a:rPr>
              <a:t>Custum</a:t>
            </a:r>
            <a:r>
              <a:rPr lang="en-US" sz="1900" spc="17" dirty="0">
                <a:solidFill>
                  <a:srgbClr val="FFFFFF"/>
                </a:solidFill>
                <a:latin typeface="무궁화 고딕"/>
              </a:rPr>
              <a:t> dialog</a:t>
            </a:r>
          </a:p>
        </p:txBody>
      </p:sp>
      <p:sp>
        <p:nvSpPr>
          <p:cNvPr id="44" name="AutoShape 44"/>
          <p:cNvSpPr/>
          <p:nvPr/>
        </p:nvSpPr>
        <p:spPr>
          <a:xfrm flipH="1">
            <a:off x="11928454" y="4429119"/>
            <a:ext cx="1144635" cy="1886097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TextBox 45"/>
          <p:cNvSpPr txBox="1"/>
          <p:nvPr/>
        </p:nvSpPr>
        <p:spPr>
          <a:xfrm>
            <a:off x="2103599" y="3582456"/>
            <a:ext cx="5032094" cy="442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800" spc="16">
                <a:solidFill>
                  <a:srgbClr val="FFFFFF"/>
                </a:solidFill>
                <a:ea typeface="무궁화 고딕"/>
              </a:rPr>
              <a:t>방문 일정 작성</a:t>
            </a:r>
          </a:p>
          <a:p>
            <a:pPr marL="217170" lvl="1" indent="-108585" algn="l">
              <a:lnSpc>
                <a:spcPts val="2240"/>
              </a:lnSpc>
              <a:buFont typeface="Arial"/>
              <a:buChar char="•"/>
            </a:pPr>
            <a:r>
              <a:rPr lang="en-US" sz="1800" spc="16">
                <a:solidFill>
                  <a:srgbClr val="FFFFFF"/>
                </a:solidFill>
                <a:ea typeface="무궁화 고딕 Light"/>
              </a:rPr>
              <a:t>단순하게 완료 할 수 있는 일정과는 다르게 방문할 곳의 위치를 지정하여 저장한 위치에 도착 했을 때 만 완료 할 수 있게 해줍니다</a:t>
            </a:r>
            <a:r>
              <a:rPr lang="en-US" sz="1800" spc="16">
                <a:solidFill>
                  <a:srgbClr val="FFFFFF"/>
                </a:solidFill>
                <a:latin typeface="무궁화 고딕"/>
              </a:rPr>
              <a:t>.</a:t>
            </a:r>
          </a:p>
          <a:p>
            <a:pPr marL="217170" lvl="1" indent="-108585" algn="l">
              <a:lnSpc>
                <a:spcPts val="2240"/>
              </a:lnSpc>
            </a:pPr>
            <a:endParaRPr/>
          </a:p>
          <a:p>
            <a:pPr marL="217170" lvl="1" indent="-108585" algn="l">
              <a:lnSpc>
                <a:spcPts val="2240"/>
              </a:lnSpc>
            </a:pPr>
            <a:r>
              <a:rPr lang="en-US" sz="1800" spc="16">
                <a:solidFill>
                  <a:srgbClr val="FFFFFF"/>
                </a:solidFill>
                <a:ea typeface="무궁화 고딕"/>
              </a:rPr>
              <a:t>방문 일정 </a:t>
            </a:r>
            <a:r>
              <a:rPr lang="en-US" sz="1800" spc="16">
                <a:solidFill>
                  <a:srgbClr val="FFFFFF"/>
                </a:solidFill>
                <a:latin typeface="무궁화 고딕 Light"/>
                <a:ea typeface="무궁화 고딕 Light"/>
              </a:rPr>
              <a:t>의 필요성 :</a:t>
            </a:r>
          </a:p>
          <a:p>
            <a:pPr marL="217170" lvl="1" indent="-108585" algn="l">
              <a:lnSpc>
                <a:spcPts val="2240"/>
              </a:lnSpc>
              <a:buFont typeface="Arial"/>
              <a:buChar char="•"/>
            </a:pPr>
            <a:r>
              <a:rPr lang="en-US" sz="1800" spc="16">
                <a:solidFill>
                  <a:srgbClr val="FFFFFF"/>
                </a:solidFill>
                <a:ea typeface="무궁화 고딕 Light"/>
              </a:rPr>
              <a:t>방문 일정 을 설정 하여 조금 더 내 목표의 목적성과 성취감을 얻도록 해줍니다</a:t>
            </a:r>
            <a:r>
              <a:rPr lang="en-US" sz="1800" spc="16">
                <a:solidFill>
                  <a:srgbClr val="FFFFFF"/>
                </a:solidFill>
                <a:latin typeface="무궁화 고딕"/>
              </a:rPr>
              <a:t>.   </a:t>
            </a:r>
          </a:p>
          <a:p>
            <a:pPr marL="217170" lvl="1" indent="-108585" algn="l">
              <a:lnSpc>
                <a:spcPts val="2240"/>
              </a:lnSpc>
            </a:pPr>
            <a:endParaRPr/>
          </a:p>
          <a:p>
            <a:pPr marL="217170" lvl="1" indent="-108585" algn="l">
              <a:lnSpc>
                <a:spcPts val="2240"/>
              </a:lnSpc>
            </a:pPr>
            <a:endParaRPr/>
          </a:p>
          <a:p>
            <a:pPr marL="217170" lvl="1" indent="-108585" algn="l">
              <a:lnSpc>
                <a:spcPts val="2240"/>
              </a:lnSpc>
            </a:pPr>
            <a:r>
              <a:rPr lang="en-US" sz="1800" spc="16">
                <a:solidFill>
                  <a:srgbClr val="FFFFFF"/>
                </a:solidFill>
                <a:ea typeface="무궁화 고딕"/>
              </a:rPr>
              <a:t>일반 </a:t>
            </a:r>
            <a:r>
              <a:rPr lang="en-US" sz="1800" spc="16">
                <a:solidFill>
                  <a:srgbClr val="FFFFFF"/>
                </a:solidFill>
                <a:latin typeface="무궁화 고딕 Light"/>
              </a:rPr>
              <a:t>Todo List </a:t>
            </a:r>
            <a:r>
              <a:rPr lang="en-US" sz="1800" spc="16">
                <a:solidFill>
                  <a:srgbClr val="FFFFFF"/>
                </a:solidFill>
                <a:ea typeface="무궁화 고딕"/>
              </a:rPr>
              <a:t>와 방문 일정 </a:t>
            </a:r>
            <a:r>
              <a:rPr lang="en-US" sz="1800" spc="16">
                <a:solidFill>
                  <a:srgbClr val="FFFFFF"/>
                </a:solidFill>
                <a:latin typeface="무궁화 고딕 Light"/>
                <a:ea typeface="무궁화 고딕 Light"/>
              </a:rPr>
              <a:t>의 차이점:</a:t>
            </a:r>
          </a:p>
          <a:p>
            <a:pPr marL="217170" lvl="1" indent="-108585" algn="l">
              <a:lnSpc>
                <a:spcPts val="2240"/>
              </a:lnSpc>
              <a:buFont typeface="Arial"/>
              <a:buChar char="•"/>
            </a:pPr>
            <a:r>
              <a:rPr lang="en-US" sz="1800" spc="16">
                <a:solidFill>
                  <a:srgbClr val="FFFFFF"/>
                </a:solidFill>
                <a:latin typeface="무궁화 고딕"/>
              </a:rPr>
              <a:t>Todo List </a:t>
            </a:r>
            <a:r>
              <a:rPr lang="en-US" sz="1800" spc="16">
                <a:solidFill>
                  <a:srgbClr val="FFFFFF"/>
                </a:solidFill>
                <a:ea typeface="무궁화 고딕 Light"/>
              </a:rPr>
              <a:t>와 다르게 완료 하기 더 까다로운  방문일정을 완료 하였을때 캐릭터의 더 많은 양의 경험치</a:t>
            </a:r>
            <a:r>
              <a:rPr lang="en-US" sz="1800" spc="16">
                <a:solidFill>
                  <a:srgbClr val="FFFFFF"/>
                </a:solidFill>
                <a:latin typeface="무궁화 고딕"/>
              </a:rPr>
              <a:t>(exp) </a:t>
            </a:r>
            <a:r>
              <a:rPr lang="en-US" sz="1800" spc="16">
                <a:solidFill>
                  <a:srgbClr val="FFFFFF"/>
                </a:solidFill>
                <a:ea typeface="무궁화 고딕 Light"/>
              </a:rPr>
              <a:t>와 게임내 재화 </a:t>
            </a:r>
            <a:r>
              <a:rPr lang="en-US" sz="1800" spc="16">
                <a:solidFill>
                  <a:srgbClr val="FFFFFF"/>
                </a:solidFill>
                <a:latin typeface="무궁화 고딕"/>
              </a:rPr>
              <a:t>(coin) </a:t>
            </a:r>
            <a:r>
              <a:rPr lang="en-US" sz="1800" spc="16">
                <a:solidFill>
                  <a:srgbClr val="FFFFFF"/>
                </a:solidFill>
                <a:ea typeface="무궁화 고딕 Light"/>
              </a:rPr>
              <a:t>를 제공해 일반 </a:t>
            </a:r>
            <a:r>
              <a:rPr lang="en-US" sz="1800" spc="16">
                <a:solidFill>
                  <a:srgbClr val="FFFFFF"/>
                </a:solidFill>
                <a:latin typeface="무궁화 고딕"/>
              </a:rPr>
              <a:t>Todo List </a:t>
            </a:r>
            <a:r>
              <a:rPr lang="en-US" sz="1800" spc="16">
                <a:solidFill>
                  <a:srgbClr val="FFFFFF"/>
                </a:solidFill>
                <a:ea typeface="무궁화 고딕 Light"/>
              </a:rPr>
              <a:t>보다 방문일정을 더 활용 할 수 있도록 하였다</a:t>
            </a:r>
            <a:r>
              <a:rPr lang="en-US" sz="1800" spc="16">
                <a:solidFill>
                  <a:srgbClr val="FFFFFF"/>
                </a:solidFill>
                <a:latin typeface="무궁화 고딕"/>
              </a:rPr>
              <a:t>. </a:t>
            </a:r>
          </a:p>
          <a:p>
            <a:pPr marL="217170" lvl="1" indent="-108585" algn="l">
              <a:lnSpc>
                <a:spcPts val="2240"/>
              </a:lnSpc>
            </a:pPr>
            <a:endParaRPr/>
          </a:p>
        </p:txBody>
      </p:sp>
      <p:sp>
        <p:nvSpPr>
          <p:cNvPr id="46" name="TextBox 46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944082" y="594882"/>
            <a:ext cx="8485801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48" name="AutoShape 48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49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0" name="Group 50"/>
          <p:cNvGrpSpPr/>
          <p:nvPr/>
        </p:nvGrpSpPr>
        <p:grpSpPr>
          <a:xfrm>
            <a:off x="2397478" y="1724722"/>
            <a:ext cx="4547715" cy="751278"/>
            <a:chOff x="0" y="0"/>
            <a:chExt cx="1197752" cy="197867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latin typeface="무궁화 고딕"/>
                  <a:ea typeface="무궁화 고딕"/>
                </a:rPr>
                <a:t>화면 소개 ( Map list 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60500" y="1905000"/>
            <a:ext cx="16497300" cy="8026400"/>
          </a:xfrm>
          <a:custGeom>
            <a:avLst/>
            <a:gdLst/>
            <a:ahLst/>
            <a:cxnLst/>
            <a:rect l="l" t="t" r="r" b="b"/>
            <a:pathLst>
              <a:path w="16497300" h="8026400">
                <a:moveTo>
                  <a:pt x="0" y="0"/>
                </a:moveTo>
                <a:lnTo>
                  <a:pt x="16497300" y="0"/>
                </a:lnTo>
                <a:lnTo>
                  <a:pt x="16497300" y="8026400"/>
                </a:lnTo>
                <a:lnTo>
                  <a:pt x="0" y="8026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" r="-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120900" y="1651000"/>
            <a:ext cx="4533900" cy="698500"/>
          </a:xfrm>
          <a:custGeom>
            <a:avLst/>
            <a:gdLst/>
            <a:ahLst/>
            <a:cxnLst/>
            <a:rect l="l" t="t" r="r" b="b"/>
            <a:pathLst>
              <a:path w="4533900" h="698500">
                <a:moveTo>
                  <a:pt x="0" y="0"/>
                </a:moveTo>
                <a:lnTo>
                  <a:pt x="4533900" y="0"/>
                </a:lnTo>
                <a:lnTo>
                  <a:pt x="4533900" y="698500"/>
                </a:lnTo>
                <a:lnTo>
                  <a:pt x="0" y="698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348" b="-348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44083" y="575813"/>
            <a:ext cx="9343057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Arimo"/>
              <a:ea typeface="Arimo"/>
            </a:endParaRPr>
          </a:p>
        </p:txBody>
      </p:sp>
      <p:sp>
        <p:nvSpPr>
          <p:cNvPr id="18" name="AutoShape 18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64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95500" y="1717675"/>
            <a:ext cx="46101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>
                <a:solidFill>
                  <a:srgbClr val="70E89F"/>
                </a:solidFill>
                <a:ea typeface="Arimo"/>
              </a:rPr>
              <a:t>주요화면</a:t>
            </a:r>
          </a:p>
        </p:txBody>
      </p:sp>
      <p:sp>
        <p:nvSpPr>
          <p:cNvPr id="25" name="TextBox 25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1214382" y="2643170"/>
            <a:ext cx="3746500" cy="6763770"/>
            <a:chOff x="2241319" y="2635250"/>
            <a:chExt cx="3746500" cy="6763770"/>
          </a:xfrm>
        </p:grpSpPr>
        <p:sp>
          <p:nvSpPr>
            <p:cNvPr id="28" name="TextBox 28"/>
            <p:cNvSpPr txBox="1"/>
            <p:nvPr/>
          </p:nvSpPr>
          <p:spPr>
            <a:xfrm>
              <a:off x="2241319" y="8975725"/>
              <a:ext cx="3746500" cy="423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6"/>
                </a:lnSpc>
              </a:pPr>
              <a:r>
                <a:rPr lang="en-US" sz="2600" dirty="0" err="1">
                  <a:solidFill>
                    <a:srgbClr val="FFFFFF"/>
                  </a:solidFill>
                  <a:ea typeface="Arimo"/>
                </a:rPr>
                <a:t>캐릭터</a:t>
              </a:r>
              <a:r>
                <a:rPr lang="en-US" sz="2600" dirty="0">
                  <a:solidFill>
                    <a:srgbClr val="FFFFFF"/>
                  </a:solidFill>
                  <a:ea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ea typeface="Arimo"/>
                </a:rPr>
                <a:t>뽑기</a:t>
              </a:r>
              <a:r>
                <a:rPr lang="en-US" sz="2600" dirty="0">
                  <a:solidFill>
                    <a:srgbClr val="FFFFFF"/>
                  </a:solidFill>
                  <a:ea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ea typeface="Arimo"/>
                </a:rPr>
                <a:t>화면</a:t>
              </a:r>
              <a:endParaRPr lang="en-US" sz="2600" dirty="0">
                <a:solidFill>
                  <a:srgbClr val="FFFFFF"/>
                </a:solidFill>
                <a:ea typeface="Arimo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2776978" y="2635250"/>
              <a:ext cx="2870200" cy="6172200"/>
              <a:chOff x="2776978" y="2635250"/>
              <a:chExt cx="2870200" cy="61722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2776978" y="2635250"/>
                <a:ext cx="2870200" cy="6172200"/>
              </a:xfrm>
              <a:custGeom>
                <a:avLst/>
                <a:gdLst/>
                <a:ahLst/>
                <a:cxnLst/>
                <a:rect l="l" t="t" r="r" b="b"/>
                <a:pathLst>
                  <a:path w="2870200" h="6172200">
                    <a:moveTo>
                      <a:pt x="0" y="0"/>
                    </a:moveTo>
                    <a:lnTo>
                      <a:pt x="2870200" y="0"/>
                    </a:lnTo>
                    <a:lnTo>
                      <a:pt x="2870200" y="6172200"/>
                    </a:lnTo>
                    <a:lnTo>
                      <a:pt x="0" y="61722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 l="-110" r="-110"/>
                </a:stretch>
              </a:blipFill>
            </p:spPr>
          </p:sp>
          <p:pic>
            <p:nvPicPr>
              <p:cNvPr id="2051" name="Picture 3" descr="C:\Users\mrhi\Desktop\20240627_213832.png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2857456" y="2786046"/>
                <a:ext cx="2665641" cy="5500725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8" name="그룹 37"/>
          <p:cNvGrpSpPr/>
          <p:nvPr/>
        </p:nvGrpSpPr>
        <p:grpSpPr>
          <a:xfrm>
            <a:off x="7715240" y="2643170"/>
            <a:ext cx="10339688" cy="6806455"/>
            <a:chOff x="5741772" y="2631295"/>
            <a:chExt cx="10339688" cy="6806455"/>
          </a:xfrm>
        </p:grpSpPr>
        <p:sp>
          <p:nvSpPr>
            <p:cNvPr id="14" name="Freeform 14"/>
            <p:cNvSpPr/>
            <p:nvPr/>
          </p:nvSpPr>
          <p:spPr>
            <a:xfrm>
              <a:off x="6179922" y="2654300"/>
              <a:ext cx="2870200" cy="6172200"/>
            </a:xfrm>
            <a:custGeom>
              <a:avLst/>
              <a:gdLst/>
              <a:ahLst/>
              <a:cxnLst/>
              <a:rect l="l" t="t" r="r" b="b"/>
              <a:pathLst>
                <a:path w="2870200" h="6172200">
                  <a:moveTo>
                    <a:pt x="0" y="0"/>
                  </a:moveTo>
                  <a:lnTo>
                    <a:pt x="2870200" y="0"/>
                  </a:lnTo>
                  <a:lnTo>
                    <a:pt x="2870200" y="6172200"/>
                  </a:lnTo>
                  <a:lnTo>
                    <a:pt x="0" y="617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110" r="-110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9429752" y="2643170"/>
              <a:ext cx="2870200" cy="6172200"/>
            </a:xfrm>
            <a:custGeom>
              <a:avLst/>
              <a:gdLst/>
              <a:ahLst/>
              <a:cxnLst/>
              <a:rect l="l" t="t" r="r" b="b"/>
              <a:pathLst>
                <a:path w="2870200" h="6172200">
                  <a:moveTo>
                    <a:pt x="0" y="0"/>
                  </a:moveTo>
                  <a:lnTo>
                    <a:pt x="2870200" y="0"/>
                  </a:lnTo>
                  <a:lnTo>
                    <a:pt x="2870200" y="6172200"/>
                  </a:lnTo>
                  <a:lnTo>
                    <a:pt x="0" y="617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110" r="-110"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5741772" y="8951975"/>
              <a:ext cx="3746500" cy="485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6"/>
                </a:lnSpc>
              </a:pPr>
              <a:r>
                <a:rPr lang="en-US" sz="2600" dirty="0" err="1">
                  <a:solidFill>
                    <a:srgbClr val="FFFFFF"/>
                  </a:solidFill>
                  <a:ea typeface="Arimo"/>
                </a:rPr>
                <a:t>사용자</a:t>
              </a:r>
              <a:r>
                <a:rPr lang="en-US" sz="2600" dirty="0">
                  <a:solidFill>
                    <a:srgbClr val="FFFFFF"/>
                  </a:solidFill>
                  <a:ea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ea typeface="Arimo"/>
                </a:rPr>
                <a:t>프로필</a:t>
              </a:r>
              <a:r>
                <a:rPr lang="en-US" sz="2600" dirty="0">
                  <a:solidFill>
                    <a:srgbClr val="FFFFFF"/>
                  </a:solidFill>
                  <a:ea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ea typeface="Arimo"/>
                </a:rPr>
                <a:t>화면</a:t>
              </a:r>
              <a:endParaRPr lang="en-US" sz="2600" dirty="0">
                <a:solidFill>
                  <a:srgbClr val="FFFFFF"/>
                </a:solidFill>
                <a:ea typeface="Arimo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9000936" y="8941777"/>
              <a:ext cx="3746500" cy="485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6"/>
                </a:lnSpc>
              </a:pPr>
              <a:r>
                <a:rPr lang="en-US" sz="2600" dirty="0" err="1">
                  <a:solidFill>
                    <a:srgbClr val="FFFFFF"/>
                  </a:solidFill>
                  <a:ea typeface="Arimo"/>
                </a:rPr>
                <a:t>설정</a:t>
              </a:r>
              <a:r>
                <a:rPr lang="en-US" sz="2600" dirty="0">
                  <a:solidFill>
                    <a:srgbClr val="FFFFFF"/>
                  </a:solidFill>
                  <a:ea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ea typeface="Arimo"/>
                </a:rPr>
                <a:t>화면</a:t>
              </a:r>
              <a:endParaRPr lang="en-US" sz="2600" dirty="0">
                <a:solidFill>
                  <a:srgbClr val="FFFFFF"/>
                </a:solidFill>
                <a:ea typeface="Arimo"/>
              </a:endParaRPr>
            </a:p>
          </p:txBody>
        </p:sp>
        <p:sp>
          <p:nvSpPr>
            <p:cNvPr id="32" name="TextBox 24"/>
            <p:cNvSpPr txBox="1"/>
            <p:nvPr/>
          </p:nvSpPr>
          <p:spPr>
            <a:xfrm>
              <a:off x="12334960" y="8929902"/>
              <a:ext cx="3746500" cy="39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6"/>
                </a:lnSpc>
              </a:pPr>
              <a:r>
                <a:rPr lang="ko-KR" altLang="en-US" sz="2600" dirty="0" smtClean="0">
                  <a:solidFill>
                    <a:srgbClr val="FFFFFF"/>
                  </a:solidFill>
                  <a:ea typeface="Arimo"/>
                </a:rPr>
                <a:t>관리자 페이지 </a:t>
              </a:r>
              <a:endParaRPr lang="en-US" sz="2600" dirty="0">
                <a:solidFill>
                  <a:srgbClr val="FFFFFF"/>
                </a:solidFill>
                <a:ea typeface="Arimo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2858776" y="2631295"/>
              <a:ext cx="2870200" cy="6172200"/>
              <a:chOff x="12858776" y="2631295"/>
              <a:chExt cx="2870200" cy="6172200"/>
            </a:xfrm>
          </p:grpSpPr>
          <p:sp>
            <p:nvSpPr>
              <p:cNvPr id="30" name="Freeform 16"/>
              <p:cNvSpPr/>
              <p:nvPr/>
            </p:nvSpPr>
            <p:spPr>
              <a:xfrm>
                <a:off x="12858776" y="2631295"/>
                <a:ext cx="2870200" cy="6172200"/>
              </a:xfrm>
              <a:custGeom>
                <a:avLst/>
                <a:gdLst/>
                <a:ahLst/>
                <a:cxnLst/>
                <a:rect l="l" t="t" r="r" b="b"/>
                <a:pathLst>
                  <a:path w="2870200" h="6172200">
                    <a:moveTo>
                      <a:pt x="0" y="0"/>
                    </a:moveTo>
                    <a:lnTo>
                      <a:pt x="2870200" y="0"/>
                    </a:lnTo>
                    <a:lnTo>
                      <a:pt x="2870200" y="6172200"/>
                    </a:lnTo>
                    <a:lnTo>
                      <a:pt x="0" y="61722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/>
                <a:stretch>
                  <a:fillRect l="-110" r="-110"/>
                </a:stretch>
              </a:blipFill>
            </p:spPr>
          </p:sp>
          <p:pic>
            <p:nvPicPr>
              <p:cNvPr id="2052" name="Picture 4" descr="C:\Users\mrhi\Desktop\20240627_213858.png"/>
              <p:cNvPicPr>
                <a:picLocks noChangeAspect="1" noChangeArrowheads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12930214" y="2786046"/>
                <a:ext cx="2660604" cy="5500726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3" name="Group 29"/>
          <p:cNvGrpSpPr/>
          <p:nvPr/>
        </p:nvGrpSpPr>
        <p:grpSpPr>
          <a:xfrm>
            <a:off x="2216501" y="7079718"/>
            <a:ext cx="2071702" cy="500066"/>
            <a:chOff x="0" y="0"/>
            <a:chExt cx="3276424" cy="843816"/>
          </a:xfrm>
        </p:grpSpPr>
        <p:sp>
          <p:nvSpPr>
            <p:cNvPr id="34" name="Freeform 30"/>
            <p:cNvSpPr/>
            <p:nvPr/>
          </p:nvSpPr>
          <p:spPr>
            <a:xfrm>
              <a:off x="0" y="0"/>
              <a:ext cx="3275330" cy="841756"/>
            </a:xfrm>
            <a:custGeom>
              <a:avLst/>
              <a:gdLst/>
              <a:ahLst/>
              <a:cxnLst/>
              <a:rect l="l" t="t" r="r" b="b"/>
              <a:pathLst>
                <a:path w="3275330" h="841756">
                  <a:moveTo>
                    <a:pt x="16891" y="0"/>
                  </a:moveTo>
                  <a:lnTo>
                    <a:pt x="3258439" y="0"/>
                  </a:lnTo>
                  <a:cubicBezTo>
                    <a:pt x="3267837" y="0"/>
                    <a:pt x="3275330" y="7620"/>
                    <a:pt x="3275330" y="16891"/>
                  </a:cubicBezTo>
                  <a:lnTo>
                    <a:pt x="3275330" y="824865"/>
                  </a:lnTo>
                  <a:cubicBezTo>
                    <a:pt x="3275330" y="834263"/>
                    <a:pt x="3267710" y="841756"/>
                    <a:pt x="3258439" y="841756"/>
                  </a:cubicBezTo>
                  <a:lnTo>
                    <a:pt x="16891" y="841756"/>
                  </a:lnTo>
                  <a:cubicBezTo>
                    <a:pt x="7620" y="841756"/>
                    <a:pt x="0" y="834136"/>
                    <a:pt x="0" y="824865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824865"/>
                  </a:lnTo>
                  <a:lnTo>
                    <a:pt x="16891" y="824865"/>
                  </a:lnTo>
                  <a:lnTo>
                    <a:pt x="16891" y="807847"/>
                  </a:lnTo>
                  <a:lnTo>
                    <a:pt x="3258439" y="807847"/>
                  </a:lnTo>
                  <a:lnTo>
                    <a:pt x="3258439" y="824738"/>
                  </a:lnTo>
                  <a:lnTo>
                    <a:pt x="3241548" y="824738"/>
                  </a:lnTo>
                  <a:lnTo>
                    <a:pt x="3241548" y="16891"/>
                  </a:lnTo>
                  <a:lnTo>
                    <a:pt x="3258439" y="16891"/>
                  </a:lnTo>
                  <a:lnTo>
                    <a:pt x="325843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  <a:ln w="28575">
              <a:solidFill>
                <a:srgbClr val="FF0000"/>
              </a:solidFill>
            </a:ln>
          </p:spPr>
        </p:sp>
      </p:grpSp>
      <p:sp>
        <p:nvSpPr>
          <p:cNvPr id="40" name="TextBox 28"/>
          <p:cNvSpPr txBox="1"/>
          <p:nvPr/>
        </p:nvSpPr>
        <p:spPr>
          <a:xfrm>
            <a:off x="4563594" y="9007785"/>
            <a:ext cx="3746500" cy="395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ko-KR" altLang="en-US" sz="2600" dirty="0" smtClean="0">
                <a:solidFill>
                  <a:srgbClr val="FFFFFF"/>
                </a:solidFill>
                <a:ea typeface="Arimo"/>
              </a:rPr>
              <a:t>캐릭터 출현</a:t>
            </a:r>
            <a:endParaRPr lang="en-US" sz="2600" dirty="0">
              <a:solidFill>
                <a:srgbClr val="FFFFFF"/>
              </a:solidFill>
              <a:ea typeface="Arimo"/>
            </a:endParaRPr>
          </a:p>
        </p:txBody>
      </p:sp>
      <p:grpSp>
        <p:nvGrpSpPr>
          <p:cNvPr id="41" name="그룹 35"/>
          <p:cNvGrpSpPr/>
          <p:nvPr/>
        </p:nvGrpSpPr>
        <p:grpSpPr>
          <a:xfrm>
            <a:off x="5000596" y="2643170"/>
            <a:ext cx="2870200" cy="6172200"/>
            <a:chOff x="2776978" y="2635250"/>
            <a:chExt cx="2870200" cy="6172200"/>
          </a:xfrm>
        </p:grpSpPr>
        <p:sp>
          <p:nvSpPr>
            <p:cNvPr id="42" name="Freeform 26"/>
            <p:cNvSpPr/>
            <p:nvPr/>
          </p:nvSpPr>
          <p:spPr>
            <a:xfrm>
              <a:off x="2776978" y="2635250"/>
              <a:ext cx="2870200" cy="6172200"/>
            </a:xfrm>
            <a:custGeom>
              <a:avLst/>
              <a:gdLst/>
              <a:ahLst/>
              <a:cxnLst/>
              <a:rect l="l" t="t" r="r" b="b"/>
              <a:pathLst>
                <a:path w="2870200" h="6172200">
                  <a:moveTo>
                    <a:pt x="0" y="0"/>
                  </a:moveTo>
                  <a:lnTo>
                    <a:pt x="2870200" y="0"/>
                  </a:lnTo>
                  <a:lnTo>
                    <a:pt x="2870200" y="6172200"/>
                  </a:lnTo>
                  <a:lnTo>
                    <a:pt x="0" y="617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110" r="-110"/>
              </a:stretch>
            </a:blipFill>
          </p:spPr>
        </p:sp>
        <p:pic>
          <p:nvPicPr>
            <p:cNvPr id="43" name="Picture 3" descr="C:\Users\mrhi\Desktop\20240627_213832.png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857456" y="2786046"/>
              <a:ext cx="2665641" cy="5500725"/>
            </a:xfrm>
            <a:prstGeom prst="rect">
              <a:avLst/>
            </a:prstGeom>
            <a:noFill/>
          </p:spPr>
        </p:pic>
      </p:grpSp>
      <p:pic>
        <p:nvPicPr>
          <p:cNvPr id="1026" name="Picture 2" descr="C:\Users\mrhi\Desktop\20240627_225437.png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072034" y="2786046"/>
            <a:ext cx="2683480" cy="55007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14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08475" y="2037030"/>
            <a:ext cx="16337137" cy="7979910"/>
            <a:chOff x="0" y="0"/>
            <a:chExt cx="4302785" cy="2101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218829" y="1661391"/>
            <a:ext cx="4547715" cy="751278"/>
            <a:chOff x="0" y="0"/>
            <a:chExt cx="1197752" cy="1978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머싱러닝 데이터 소개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857852" y="2571732"/>
            <a:ext cx="5991862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3040" lvl="1" indent="-96520" algn="l">
              <a:lnSpc>
                <a:spcPts val="2880"/>
              </a:lnSpc>
              <a:buFont typeface="Arial"/>
              <a:buChar char="•"/>
            </a:pPr>
            <a:r>
              <a:rPr lang="en-US" sz="1600" spc="-85" dirty="0">
                <a:solidFill>
                  <a:srgbClr val="FFFFFF"/>
                </a:solidFill>
                <a:latin typeface="무궁화 고딕"/>
              </a:rPr>
              <a:t>Tokenizing :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</a:rPr>
              <a:t>Okt</a:t>
            </a:r>
            <a:endParaRPr lang="en-US" sz="1600" spc="-85" dirty="0">
              <a:solidFill>
                <a:srgbClr val="FFFFFF"/>
              </a:solidFill>
              <a:latin typeface="무궁화 고딕"/>
            </a:endParaRPr>
          </a:p>
          <a:p>
            <a:pPr marL="193040" lvl="1" indent="-96520" algn="l">
              <a:lnSpc>
                <a:spcPts val="2880"/>
              </a:lnSpc>
              <a:buFont typeface="Arial"/>
              <a:buChar char="•"/>
            </a:pP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Regular Expression :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불용어가</a:t>
            </a: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많아</a:t>
            </a: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필수</a:t>
            </a: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한글</a:t>
            </a: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,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영어</a:t>
            </a: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,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숫자만</a:t>
            </a: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추출</a:t>
            </a:r>
            <a:endParaRPr lang="en-US" sz="1600" spc="-85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193040" lvl="1" indent="-96520">
              <a:lnSpc>
                <a:spcPts val="2880"/>
              </a:lnSpc>
              <a:buFont typeface="Arial"/>
              <a:buChar char="•"/>
            </a:pP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Embedding </a:t>
            </a:r>
            <a:r>
              <a:rPr lang="en-US" sz="1600" spc="-85" dirty="0" smtClean="0">
                <a:solidFill>
                  <a:srgbClr val="FFFFFF"/>
                </a:solidFill>
                <a:latin typeface="무궁화 고딕"/>
                <a:ea typeface="무궁화 고딕"/>
              </a:rPr>
              <a:t>:</a:t>
            </a:r>
            <a:r>
              <a:rPr lang="ko-KR" altLang="en-US" sz="1600" dirty="0" smtClean="0"/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단어를 벡터로 변환하여 문맥과 유사성을 이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193040" lvl="1" indent="-96520">
              <a:lnSpc>
                <a:spcPts val="288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</a:rPr>
              <a:t>해할 수 있도록 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 Glove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임베딩을</a:t>
            </a:r>
            <a:r>
              <a:rPr lang="ko-KR" altLang="en-US" sz="1600" dirty="0" smtClean="0">
                <a:solidFill>
                  <a:schemeClr val="bg1"/>
                </a:solidFill>
              </a:rPr>
              <a:t> 사용합니다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sz="1600" spc="-85" dirty="0">
              <a:solidFill>
                <a:schemeClr val="bg1"/>
              </a:solidFill>
              <a:latin typeface="무궁화 고딕"/>
              <a:ea typeface="무궁화 고딕"/>
            </a:endParaRPr>
          </a:p>
          <a:p>
            <a:pPr marL="193040" lvl="1" indent="-96520" algn="l">
              <a:lnSpc>
                <a:spcPts val="2880"/>
              </a:lnSpc>
              <a:buFont typeface="Arial"/>
              <a:buChar char="•"/>
            </a:pP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Vocabulary :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다양한</a:t>
            </a: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단어집</a:t>
            </a: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 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구축</a:t>
            </a:r>
            <a:endParaRPr lang="en-US" sz="1600" spc="-85" dirty="0">
              <a:solidFill>
                <a:srgbClr val="FFFFFF"/>
              </a:solidFill>
              <a:latin typeface="무궁화 고딕"/>
              <a:ea typeface="무궁화 고딕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571704" y="2857484"/>
            <a:ext cx="3663451" cy="1058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3040" lvl="1" indent="-96520" algn="l">
              <a:lnSpc>
                <a:spcPts val="2880"/>
              </a:lnSpc>
              <a:buFont typeface="Arial"/>
              <a:buChar char="•"/>
            </a:pP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LG CNS KORQUAD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질의응답</a:t>
            </a: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형식</a:t>
            </a:r>
            <a:endParaRPr lang="en-US" sz="1600" spc="-85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193040" lvl="1" indent="-96520" algn="l">
              <a:lnSpc>
                <a:spcPts val="2880"/>
              </a:lnSpc>
            </a:pP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  ·  Context : 10개</a:t>
            </a:r>
          </a:p>
          <a:p>
            <a:pPr marL="193040" lvl="1" indent="-96520" algn="l">
              <a:lnSpc>
                <a:spcPts val="2880"/>
              </a:lnSpc>
            </a:pP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  ·  QA 쌍 : 66,181개 </a:t>
            </a:r>
          </a:p>
        </p:txBody>
      </p:sp>
      <p:sp>
        <p:nvSpPr>
          <p:cNvPr id="24" name="Freeform 24" descr="C:\Users\mrhi\Desktop\죽음의문\20240626_165740.png"/>
          <p:cNvSpPr/>
          <p:nvPr/>
        </p:nvSpPr>
        <p:spPr>
          <a:xfrm>
            <a:off x="2857456" y="4643434"/>
            <a:ext cx="6730391" cy="4812171"/>
          </a:xfrm>
          <a:custGeom>
            <a:avLst/>
            <a:gdLst/>
            <a:ahLst/>
            <a:cxnLst/>
            <a:rect l="l" t="t" r="r" b="b"/>
            <a:pathLst>
              <a:path w="7419285" h="5350167">
                <a:moveTo>
                  <a:pt x="0" y="0"/>
                </a:moveTo>
                <a:lnTo>
                  <a:pt x="7419285" y="0"/>
                </a:lnTo>
                <a:lnTo>
                  <a:pt x="7419285" y="5350167"/>
                </a:lnTo>
                <a:lnTo>
                  <a:pt x="0" y="53501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18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857456" y="9550898"/>
            <a:ext cx="6513357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500" spc="14" dirty="0" err="1">
                <a:solidFill>
                  <a:srgbClr val="FFFFFF"/>
                </a:solidFill>
                <a:latin typeface="무궁화 고딕"/>
                <a:ea typeface="무궁화 고딕"/>
              </a:rPr>
              <a:t>출처</a:t>
            </a:r>
            <a:r>
              <a:rPr lang="en-US" sz="1500" spc="14" dirty="0">
                <a:solidFill>
                  <a:srgbClr val="FFFFFF"/>
                </a:solidFill>
                <a:latin typeface="무궁화 고딕"/>
                <a:ea typeface="무궁화 고딕"/>
              </a:rPr>
              <a:t> : https://github.com/ZIZUN/korean-malicious-comments-dataset</a:t>
            </a:r>
          </a:p>
        </p:txBody>
      </p:sp>
      <p:sp>
        <p:nvSpPr>
          <p:cNvPr id="26" name="Freeform 26" descr="C:\12\Screenshot_20240626_170618.png"/>
          <p:cNvSpPr/>
          <p:nvPr/>
        </p:nvSpPr>
        <p:spPr>
          <a:xfrm>
            <a:off x="12075058" y="2412669"/>
            <a:ext cx="3500462" cy="7412229"/>
          </a:xfrm>
          <a:custGeom>
            <a:avLst/>
            <a:gdLst/>
            <a:ahLst/>
            <a:cxnLst/>
            <a:rect l="l" t="t" r="r" b="b"/>
            <a:pathLst>
              <a:path w="3500462" h="7412229">
                <a:moveTo>
                  <a:pt x="0" y="0"/>
                </a:moveTo>
                <a:lnTo>
                  <a:pt x="3500462" y="0"/>
                </a:lnTo>
                <a:lnTo>
                  <a:pt x="3500462" y="7412229"/>
                </a:lnTo>
                <a:lnTo>
                  <a:pt x="0" y="74122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b="-3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2292221" y="2697706"/>
            <a:ext cx="3066137" cy="911834"/>
            <a:chOff x="0" y="0"/>
            <a:chExt cx="4088183" cy="121577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88130" cy="1215775"/>
            </a:xfrm>
            <a:custGeom>
              <a:avLst/>
              <a:gdLst/>
              <a:ahLst/>
              <a:cxnLst/>
              <a:rect l="l" t="t" r="r" b="b"/>
              <a:pathLst>
                <a:path w="4088130" h="1215775">
                  <a:moveTo>
                    <a:pt x="16891" y="0"/>
                  </a:moveTo>
                  <a:lnTo>
                    <a:pt x="4071239" y="0"/>
                  </a:lnTo>
                  <a:cubicBezTo>
                    <a:pt x="4080637" y="0"/>
                    <a:pt x="4088130" y="9173"/>
                    <a:pt x="4088130" y="20334"/>
                  </a:cubicBezTo>
                  <a:lnTo>
                    <a:pt x="4088130" y="1195441"/>
                  </a:lnTo>
                  <a:cubicBezTo>
                    <a:pt x="4088130" y="1206755"/>
                    <a:pt x="4080510" y="1215775"/>
                    <a:pt x="4071239" y="1215775"/>
                  </a:cubicBezTo>
                  <a:lnTo>
                    <a:pt x="16891" y="1215775"/>
                  </a:lnTo>
                  <a:cubicBezTo>
                    <a:pt x="7620" y="1215775"/>
                    <a:pt x="0" y="1206602"/>
                    <a:pt x="0" y="1195441"/>
                  </a:cubicBezTo>
                  <a:lnTo>
                    <a:pt x="0" y="20334"/>
                  </a:lnTo>
                  <a:cubicBezTo>
                    <a:pt x="0" y="9173"/>
                    <a:pt x="7620" y="0"/>
                    <a:pt x="16891" y="0"/>
                  </a:cubicBezTo>
                  <a:moveTo>
                    <a:pt x="16891" y="40821"/>
                  </a:moveTo>
                  <a:lnTo>
                    <a:pt x="16891" y="20334"/>
                  </a:lnTo>
                  <a:lnTo>
                    <a:pt x="33909" y="20334"/>
                  </a:lnTo>
                  <a:lnTo>
                    <a:pt x="33909" y="1195441"/>
                  </a:lnTo>
                  <a:lnTo>
                    <a:pt x="16891" y="1195441"/>
                  </a:lnTo>
                  <a:lnTo>
                    <a:pt x="16891" y="1174954"/>
                  </a:lnTo>
                  <a:lnTo>
                    <a:pt x="4071239" y="1174954"/>
                  </a:lnTo>
                  <a:lnTo>
                    <a:pt x="4071239" y="1195288"/>
                  </a:lnTo>
                  <a:lnTo>
                    <a:pt x="4054348" y="1195288"/>
                  </a:lnTo>
                  <a:lnTo>
                    <a:pt x="4054348" y="20334"/>
                  </a:lnTo>
                  <a:lnTo>
                    <a:pt x="4071239" y="20334"/>
                  </a:lnTo>
                  <a:lnTo>
                    <a:pt x="4071239" y="40821"/>
                  </a:lnTo>
                  <a:lnTo>
                    <a:pt x="16891" y="40821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9" name="TextBox 29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44082" y="594882"/>
            <a:ext cx="7557107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31" name="AutoShape 31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15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944083" y="594882"/>
            <a:ext cx="7471916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20" name="TextBox 20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4082" y="594882"/>
            <a:ext cx="8628677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r>
              <a:rPr lang="ko-KR" alt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22" name="AutoShape 22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9" name="Freeform 29" descr="C:\Users\mrhi\Desktop\죽음의문\20240626_154115-removebg-preview.png"/>
          <p:cNvSpPr/>
          <p:nvPr/>
        </p:nvSpPr>
        <p:spPr>
          <a:xfrm>
            <a:off x="11681425" y="2631744"/>
            <a:ext cx="3276336" cy="1857388"/>
          </a:xfrm>
          <a:custGeom>
            <a:avLst/>
            <a:gdLst/>
            <a:ahLst/>
            <a:cxnLst/>
            <a:rect l="l" t="t" r="r" b="b"/>
            <a:pathLst>
              <a:path w="3276336" h="1857388">
                <a:moveTo>
                  <a:pt x="0" y="0"/>
                </a:moveTo>
                <a:lnTo>
                  <a:pt x="3276336" y="0"/>
                </a:lnTo>
                <a:lnTo>
                  <a:pt x="3276336" y="1857388"/>
                </a:lnTo>
                <a:lnTo>
                  <a:pt x="0" y="1857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2640048" y="4635211"/>
            <a:ext cx="1401580" cy="364212"/>
          </a:xfrm>
          <a:custGeom>
            <a:avLst/>
            <a:gdLst/>
            <a:ahLst/>
            <a:cxnLst/>
            <a:rect l="l" t="t" r="r" b="b"/>
            <a:pathLst>
              <a:path w="1401580" h="364212">
                <a:moveTo>
                  <a:pt x="0" y="0"/>
                </a:moveTo>
                <a:lnTo>
                  <a:pt x="1401581" y="0"/>
                </a:lnTo>
                <a:lnTo>
                  <a:pt x="1401581" y="364212"/>
                </a:lnTo>
                <a:lnTo>
                  <a:pt x="0" y="364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8862" r="-18862"/>
            </a:stretch>
          </a:blipFill>
        </p:spPr>
      </p:sp>
      <p:sp>
        <p:nvSpPr>
          <p:cNvPr id="31" name="Freeform 31" descr="C:\Users\mrhi\Desktop\죽음의문\20240626_153952-removebg-preview.png"/>
          <p:cNvSpPr/>
          <p:nvPr/>
        </p:nvSpPr>
        <p:spPr>
          <a:xfrm>
            <a:off x="4996501" y="2900697"/>
            <a:ext cx="1396113" cy="1588435"/>
          </a:xfrm>
          <a:custGeom>
            <a:avLst/>
            <a:gdLst/>
            <a:ahLst/>
            <a:cxnLst/>
            <a:rect l="l" t="t" r="r" b="b"/>
            <a:pathLst>
              <a:path w="1396113" h="1588435">
                <a:moveTo>
                  <a:pt x="0" y="0"/>
                </a:moveTo>
                <a:lnTo>
                  <a:pt x="1396113" y="0"/>
                </a:lnTo>
                <a:lnTo>
                  <a:pt x="1396113" y="1588435"/>
                </a:lnTo>
                <a:lnTo>
                  <a:pt x="0" y="15884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74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4972166" y="4679626"/>
            <a:ext cx="1401580" cy="364212"/>
          </a:xfrm>
          <a:custGeom>
            <a:avLst/>
            <a:gdLst/>
            <a:ahLst/>
            <a:cxnLst/>
            <a:rect l="l" t="t" r="r" b="b"/>
            <a:pathLst>
              <a:path w="1401580" h="364212">
                <a:moveTo>
                  <a:pt x="0" y="0"/>
                </a:moveTo>
                <a:lnTo>
                  <a:pt x="1401580" y="0"/>
                </a:lnTo>
                <a:lnTo>
                  <a:pt x="1401580" y="364211"/>
                </a:lnTo>
                <a:lnTo>
                  <a:pt x="0" y="3642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8862" r="-18862"/>
            </a:stretch>
          </a:blipFill>
        </p:spPr>
      </p:sp>
      <p:sp>
        <p:nvSpPr>
          <p:cNvPr id="33" name="Freeform 33" descr="C:\Users\mrhi\Desktop\죽음의문\20240626_160511.png"/>
          <p:cNvSpPr/>
          <p:nvPr/>
        </p:nvSpPr>
        <p:spPr>
          <a:xfrm>
            <a:off x="10820400" y="5370898"/>
            <a:ext cx="5546970" cy="3575351"/>
          </a:xfrm>
          <a:custGeom>
            <a:avLst/>
            <a:gdLst/>
            <a:ahLst/>
            <a:cxnLst/>
            <a:rect l="l" t="t" r="r" b="b"/>
            <a:pathLst>
              <a:path w="5546970" h="3575351">
                <a:moveTo>
                  <a:pt x="0" y="0"/>
                </a:moveTo>
                <a:lnTo>
                  <a:pt x="5546970" y="0"/>
                </a:lnTo>
                <a:lnTo>
                  <a:pt x="5546970" y="3575352"/>
                </a:lnTo>
                <a:lnTo>
                  <a:pt x="0" y="35753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7"/>
            </a:stretch>
          </a:blipFill>
        </p:spPr>
      </p:sp>
      <p:sp>
        <p:nvSpPr>
          <p:cNvPr id="34" name="Freeform 34" descr="C:\Users\mrhi\Desktop\죽음의문\20240626_160618.png"/>
          <p:cNvSpPr/>
          <p:nvPr/>
        </p:nvSpPr>
        <p:spPr>
          <a:xfrm>
            <a:off x="3100973" y="5370898"/>
            <a:ext cx="5348705" cy="3575351"/>
          </a:xfrm>
          <a:custGeom>
            <a:avLst/>
            <a:gdLst/>
            <a:ahLst/>
            <a:cxnLst/>
            <a:rect l="l" t="t" r="r" b="b"/>
            <a:pathLst>
              <a:path w="5348705" h="3575351">
                <a:moveTo>
                  <a:pt x="0" y="0"/>
                </a:moveTo>
                <a:lnTo>
                  <a:pt x="5348704" y="0"/>
                </a:lnTo>
                <a:lnTo>
                  <a:pt x="5348704" y="3575352"/>
                </a:lnTo>
                <a:lnTo>
                  <a:pt x="0" y="35753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b="-6"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2167465" y="4688276"/>
            <a:ext cx="2346748" cy="29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 spc="18">
                <a:solidFill>
                  <a:srgbClr val="FFFFFF"/>
                </a:solidFill>
                <a:latin typeface="무궁화 고딕"/>
              </a:rPr>
              <a:t>colab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511339" y="4704173"/>
            <a:ext cx="2346748" cy="29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 spc="18">
                <a:solidFill>
                  <a:srgbClr val="FFFFFF"/>
                </a:solidFill>
                <a:latin typeface="무궁화 고딕"/>
              </a:rPr>
              <a:t>Jupyter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233985" y="9076740"/>
            <a:ext cx="5082681" cy="59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 spc="18">
                <a:solidFill>
                  <a:srgbClr val="FFFFFF"/>
                </a:solidFill>
                <a:latin typeface="무궁화 고딕"/>
                <a:ea typeface="무궁화 고딕"/>
              </a:rPr>
              <a:t>대화형 코드 실행,데이터 분석 및 머신러닝</a:t>
            </a:r>
          </a:p>
          <a:p>
            <a:pPr algn="ctr">
              <a:lnSpc>
                <a:spcPts val="2390"/>
              </a:lnSpc>
            </a:pPr>
            <a:endParaRPr/>
          </a:p>
        </p:txBody>
      </p:sp>
      <p:sp>
        <p:nvSpPr>
          <p:cNvPr id="38" name="TextBox 38"/>
          <p:cNvSpPr txBox="1"/>
          <p:nvPr/>
        </p:nvSpPr>
        <p:spPr>
          <a:xfrm>
            <a:off x="10871153" y="9006274"/>
            <a:ext cx="5445465" cy="29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 spc="18">
                <a:solidFill>
                  <a:srgbClr val="FFFFFF"/>
                </a:solidFill>
                <a:latin typeface="무궁화 고딕"/>
                <a:ea typeface="무궁화 고딕"/>
              </a:rPr>
              <a:t>무료 GPU 및 TPU,Google Drive와 연동 ,협업 기능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218829" y="1661391"/>
            <a:ext cx="4547715" cy="751278"/>
            <a:chOff x="0" y="0"/>
            <a:chExt cx="1197752" cy="19786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머싱러닝 개발 환경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262224" y="5877389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08324" y="64361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805024" y="736328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969624" y="8468189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700000">
            <a:off x="5262224" y="5877389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805024" y="736328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944083" y="594882"/>
            <a:ext cx="7471916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44082" y="594882"/>
            <a:ext cx="8414363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r>
              <a:rPr lang="ko-KR" alt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20" name="AutoShape 20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2218829" y="1661391"/>
            <a:ext cx="4547715" cy="751278"/>
            <a:chOff x="0" y="0"/>
            <a:chExt cx="1197752" cy="1978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머싱러닝 학습 과정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2632092" y="2947083"/>
            <a:ext cx="6504864" cy="2300966"/>
          </a:xfrm>
          <a:custGeom>
            <a:avLst/>
            <a:gdLst/>
            <a:ahLst/>
            <a:cxnLst/>
            <a:rect l="l" t="t" r="r" b="b"/>
            <a:pathLst>
              <a:path w="6504864" h="2300966">
                <a:moveTo>
                  <a:pt x="0" y="0"/>
                </a:moveTo>
                <a:lnTo>
                  <a:pt x="6504863" y="0"/>
                </a:lnTo>
                <a:lnTo>
                  <a:pt x="6504863" y="2300966"/>
                </a:lnTo>
                <a:lnTo>
                  <a:pt x="0" y="2300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2800809" y="5467124"/>
            <a:ext cx="6167429" cy="552950"/>
            <a:chOff x="0" y="0"/>
            <a:chExt cx="1624344" cy="1456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624343" cy="145633"/>
            </a:xfrm>
            <a:custGeom>
              <a:avLst/>
              <a:gdLst/>
              <a:ahLst/>
              <a:cxnLst/>
              <a:rect l="l" t="t" r="r" b="b"/>
              <a:pathLst>
                <a:path w="1624343" h="145633">
                  <a:moveTo>
                    <a:pt x="0" y="0"/>
                  </a:moveTo>
                  <a:lnTo>
                    <a:pt x="1624343" y="0"/>
                  </a:lnTo>
                  <a:lnTo>
                    <a:pt x="1624343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162434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ea typeface="무궁화 고딕"/>
                </a:rPr>
                <a:t>머신러닝 학습 및 평가를 하기 위한 라이브러리 설치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783787" y="9030559"/>
            <a:ext cx="6167429" cy="552950"/>
            <a:chOff x="0" y="0"/>
            <a:chExt cx="1624344" cy="14563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24343" cy="145633"/>
            </a:xfrm>
            <a:custGeom>
              <a:avLst/>
              <a:gdLst/>
              <a:ahLst/>
              <a:cxnLst/>
              <a:rect l="l" t="t" r="r" b="b"/>
              <a:pathLst>
                <a:path w="1624343" h="145633">
                  <a:moveTo>
                    <a:pt x="0" y="0"/>
                  </a:moveTo>
                  <a:lnTo>
                    <a:pt x="1624343" y="0"/>
                  </a:lnTo>
                  <a:lnTo>
                    <a:pt x="1624343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162434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ea typeface="무궁화 고딕"/>
                </a:rPr>
                <a:t>데이터셋을 로드하고 파일을 읽는중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903564" y="2780471"/>
            <a:ext cx="6167429" cy="766726"/>
            <a:chOff x="0" y="0"/>
            <a:chExt cx="1624344" cy="20193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624343" cy="201936"/>
            </a:xfrm>
            <a:custGeom>
              <a:avLst/>
              <a:gdLst/>
              <a:ahLst/>
              <a:cxnLst/>
              <a:rect l="l" t="t" r="r" b="b"/>
              <a:pathLst>
                <a:path w="1624343" h="201936">
                  <a:moveTo>
                    <a:pt x="0" y="0"/>
                  </a:moveTo>
                  <a:lnTo>
                    <a:pt x="1624343" y="0"/>
                  </a:lnTo>
                  <a:lnTo>
                    <a:pt x="1624343" y="201936"/>
                  </a:lnTo>
                  <a:lnTo>
                    <a:pt x="0" y="201936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0"/>
              <a:ext cx="1624344" cy="201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ea typeface="무궁화 고딕"/>
                </a:rPr>
                <a:t>학습된 모델의 데이터 결과값</a:t>
              </a:r>
            </a:p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  <a:ea typeface="무궁화 고딕"/>
                </a:rPr>
                <a:t>( 그래프가 낮을수록 학습이 잘 되었다는 의미 ) </a:t>
              </a:r>
            </a:p>
          </p:txBody>
        </p:sp>
      </p:grpSp>
      <p:sp>
        <p:nvSpPr>
          <p:cNvPr id="35" name="Freeform 35"/>
          <p:cNvSpPr/>
          <p:nvPr/>
        </p:nvSpPr>
        <p:spPr>
          <a:xfrm>
            <a:off x="2632092" y="6490018"/>
            <a:ext cx="6511908" cy="2321466"/>
          </a:xfrm>
          <a:custGeom>
            <a:avLst/>
            <a:gdLst/>
            <a:ahLst/>
            <a:cxnLst/>
            <a:rect l="l" t="t" r="r" b="b"/>
            <a:pathLst>
              <a:path w="6511908" h="2321466">
                <a:moveTo>
                  <a:pt x="0" y="0"/>
                </a:moveTo>
                <a:lnTo>
                  <a:pt x="6511908" y="0"/>
                </a:lnTo>
                <a:lnTo>
                  <a:pt x="6511908" y="2321466"/>
                </a:lnTo>
                <a:lnTo>
                  <a:pt x="0" y="23214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9858380" y="6803322"/>
            <a:ext cx="4700150" cy="2761849"/>
          </a:xfrm>
          <a:custGeom>
            <a:avLst/>
            <a:gdLst/>
            <a:ahLst/>
            <a:cxnLst/>
            <a:rect l="l" t="t" r="r" b="b"/>
            <a:pathLst>
              <a:path w="4700150" h="2761849">
                <a:moveTo>
                  <a:pt x="0" y="0"/>
                </a:moveTo>
                <a:lnTo>
                  <a:pt x="4700149" y="0"/>
                </a:lnTo>
                <a:lnTo>
                  <a:pt x="4700149" y="2761849"/>
                </a:lnTo>
                <a:lnTo>
                  <a:pt x="0" y="27618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3579" b="-23579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667030" y="3800171"/>
            <a:ext cx="1562654" cy="5783338"/>
          </a:xfrm>
          <a:custGeom>
            <a:avLst/>
            <a:gdLst/>
            <a:ahLst/>
            <a:cxnLst/>
            <a:rect l="l" t="t" r="r" b="b"/>
            <a:pathLst>
              <a:path w="1562654" h="5783338">
                <a:moveTo>
                  <a:pt x="0" y="0"/>
                </a:moveTo>
                <a:lnTo>
                  <a:pt x="1562654" y="0"/>
                </a:lnTo>
                <a:lnTo>
                  <a:pt x="1562654" y="5783338"/>
                </a:lnTo>
                <a:lnTo>
                  <a:pt x="0" y="57833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804" b="-2252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858380" y="3801944"/>
            <a:ext cx="4700150" cy="2849787"/>
          </a:xfrm>
          <a:custGeom>
            <a:avLst/>
            <a:gdLst/>
            <a:ahLst/>
            <a:cxnLst/>
            <a:rect l="l" t="t" r="r" b="b"/>
            <a:pathLst>
              <a:path w="4700150" h="2849787">
                <a:moveTo>
                  <a:pt x="0" y="0"/>
                </a:moveTo>
                <a:lnTo>
                  <a:pt x="4700149" y="0"/>
                </a:lnTo>
                <a:lnTo>
                  <a:pt x="4700149" y="2849787"/>
                </a:lnTo>
                <a:lnTo>
                  <a:pt x="0" y="284978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16</a:t>
            </a:r>
          </a:p>
        </p:txBody>
      </p:sp>
      <p:sp>
        <p:nvSpPr>
          <p:cNvPr id="40" name="TextBox 40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262224" y="5877389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08324" y="64361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805024" y="736328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969624" y="8468189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700000">
            <a:off x="5262224" y="5877389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805024" y="736328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944083" y="594882"/>
            <a:ext cx="7471916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44082" y="594882"/>
            <a:ext cx="8414363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r>
              <a:rPr lang="ko-KR" alt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20" name="AutoShape 20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2218829" y="1661391"/>
            <a:ext cx="4547715" cy="751278"/>
            <a:chOff x="0" y="0"/>
            <a:chExt cx="1197752" cy="1978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머싱러닝 모델 변천사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149325" y="8363489"/>
            <a:ext cx="6167429" cy="552950"/>
            <a:chOff x="0" y="0"/>
            <a:chExt cx="1624344" cy="1456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624343" cy="145633"/>
            </a:xfrm>
            <a:custGeom>
              <a:avLst/>
              <a:gdLst/>
              <a:ahLst/>
              <a:cxnLst/>
              <a:rect l="l" t="t" r="r" b="b"/>
              <a:pathLst>
                <a:path w="1624343" h="145633">
                  <a:moveTo>
                    <a:pt x="0" y="0"/>
                  </a:moveTo>
                  <a:lnTo>
                    <a:pt x="1624343" y="0"/>
                  </a:lnTo>
                  <a:lnTo>
                    <a:pt x="1624343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162434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ea typeface="무궁화 고딕"/>
                </a:rPr>
                <a:t>변환과정에서의 문제를 발견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800809" y="8363489"/>
            <a:ext cx="6167429" cy="552950"/>
            <a:chOff x="0" y="0"/>
            <a:chExt cx="1624344" cy="14563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624343" cy="145633"/>
            </a:xfrm>
            <a:custGeom>
              <a:avLst/>
              <a:gdLst/>
              <a:ahLst/>
              <a:cxnLst/>
              <a:rect l="l" t="t" r="r" b="b"/>
              <a:pathLst>
                <a:path w="1624343" h="145633">
                  <a:moveTo>
                    <a:pt x="0" y="0"/>
                  </a:moveTo>
                  <a:lnTo>
                    <a:pt x="1624343" y="0"/>
                  </a:lnTo>
                  <a:lnTo>
                    <a:pt x="1624343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162434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  <a:ea typeface="무궁화 고딕"/>
                </a:rPr>
                <a:t>KoBert 모델 데이터 학습 후 변환 시도중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2949796" y="3349506"/>
            <a:ext cx="5869456" cy="4785383"/>
          </a:xfrm>
          <a:custGeom>
            <a:avLst/>
            <a:gdLst/>
            <a:ahLst/>
            <a:cxnLst/>
            <a:rect l="l" t="t" r="r" b="b"/>
            <a:pathLst>
              <a:path w="5869456" h="4785383">
                <a:moveTo>
                  <a:pt x="0" y="0"/>
                </a:moveTo>
                <a:lnTo>
                  <a:pt x="5869456" y="0"/>
                </a:lnTo>
                <a:lnTo>
                  <a:pt x="5869456" y="4785383"/>
                </a:lnTo>
                <a:lnTo>
                  <a:pt x="0" y="47853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152" t="-41602" r="-124123" b="-16580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276087" y="3349506"/>
            <a:ext cx="5913906" cy="4785383"/>
          </a:xfrm>
          <a:custGeom>
            <a:avLst/>
            <a:gdLst/>
            <a:ahLst/>
            <a:cxnLst/>
            <a:rect l="l" t="t" r="r" b="b"/>
            <a:pathLst>
              <a:path w="5913906" h="4785383">
                <a:moveTo>
                  <a:pt x="0" y="0"/>
                </a:moveTo>
                <a:lnTo>
                  <a:pt x="5913906" y="0"/>
                </a:lnTo>
                <a:lnTo>
                  <a:pt x="5913906" y="4785383"/>
                </a:lnTo>
                <a:lnTo>
                  <a:pt x="0" y="47853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928" t="-32319" r="-122623" b="-25864"/>
            </a:stretch>
          </a:blipFill>
        </p:spPr>
      </p:sp>
      <p:sp>
        <p:nvSpPr>
          <p:cNvPr id="33" name="TextBox 33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16</a:t>
            </a:r>
          </a:p>
        </p:txBody>
      </p:sp>
      <p:sp>
        <p:nvSpPr>
          <p:cNvPr id="34" name="TextBox 34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519112" y="5551674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95504" y="611047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792204" y="7037574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969624" y="8468189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700000">
            <a:off x="5519112" y="5551674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792204" y="7037574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944083" y="594882"/>
            <a:ext cx="7471916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44082" y="594882"/>
            <a:ext cx="9057306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20" name="AutoShape 20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2218829" y="1661391"/>
            <a:ext cx="4547715" cy="751278"/>
            <a:chOff x="0" y="0"/>
            <a:chExt cx="1197752" cy="1978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머싱러닝 작업의 고증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787989" y="8569261"/>
            <a:ext cx="6167429" cy="552950"/>
            <a:chOff x="0" y="0"/>
            <a:chExt cx="1624344" cy="1456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624343" cy="145633"/>
            </a:xfrm>
            <a:custGeom>
              <a:avLst/>
              <a:gdLst/>
              <a:ahLst/>
              <a:cxnLst/>
              <a:rect l="l" t="t" r="r" b="b"/>
              <a:pathLst>
                <a:path w="1624343" h="145633">
                  <a:moveTo>
                    <a:pt x="0" y="0"/>
                  </a:moveTo>
                  <a:lnTo>
                    <a:pt x="1624343" y="0"/>
                  </a:lnTo>
                  <a:lnTo>
                    <a:pt x="1624343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162434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ea typeface="무궁화 고딕"/>
                </a:rPr>
                <a:t>기획과 다른 방향성으로 다양한 머신러닝을 시도해봄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550925" y="8592089"/>
            <a:ext cx="6167429" cy="766726"/>
            <a:chOff x="0" y="0"/>
            <a:chExt cx="1624344" cy="20193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624343" cy="201936"/>
            </a:xfrm>
            <a:custGeom>
              <a:avLst/>
              <a:gdLst/>
              <a:ahLst/>
              <a:cxnLst/>
              <a:rect l="l" t="t" r="r" b="b"/>
              <a:pathLst>
                <a:path w="1624343" h="201936">
                  <a:moveTo>
                    <a:pt x="0" y="0"/>
                  </a:moveTo>
                  <a:lnTo>
                    <a:pt x="1624343" y="0"/>
                  </a:lnTo>
                  <a:lnTo>
                    <a:pt x="1624343" y="201936"/>
                  </a:lnTo>
                  <a:lnTo>
                    <a:pt x="0" y="201936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1624344" cy="201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  <a:ea typeface="무궁화 고딕"/>
                </a:rPr>
                <a:t>KoBert에 모델변환에 성공 했으나.. </a:t>
              </a:r>
            </a:p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ea typeface="무궁화 고딕"/>
                </a:rPr>
                <a:t>데이터 문제로 인식 불가 현상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820654" y="2641269"/>
            <a:ext cx="11839234" cy="1450646"/>
            <a:chOff x="0" y="0"/>
            <a:chExt cx="3118152" cy="38206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118152" cy="382063"/>
            </a:xfrm>
            <a:custGeom>
              <a:avLst/>
              <a:gdLst/>
              <a:ahLst/>
              <a:cxnLst/>
              <a:rect l="l" t="t" r="r" b="b"/>
              <a:pathLst>
                <a:path w="3118152" h="382063">
                  <a:moveTo>
                    <a:pt x="0" y="0"/>
                  </a:moveTo>
                  <a:lnTo>
                    <a:pt x="3118152" y="0"/>
                  </a:lnTo>
                  <a:lnTo>
                    <a:pt x="3118152" y="382063"/>
                  </a:lnTo>
                  <a:lnTo>
                    <a:pt x="0" y="38206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3118152" cy="391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6"/>
                </a:lnSpc>
              </a:pPr>
              <a:r>
                <a:rPr lang="en-US" sz="2799">
                  <a:solidFill>
                    <a:srgbClr val="FFFFFF"/>
                  </a:solidFill>
                  <a:latin typeface="무궁화 고딕"/>
                </a:rPr>
                <a:t>Pytorch -&gt; onnx -&gt; onnx-simplify -&gt; openvino -&gt; TFLite -&gt; 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2221241" y="4310990"/>
            <a:ext cx="7249321" cy="4029671"/>
          </a:xfrm>
          <a:custGeom>
            <a:avLst/>
            <a:gdLst/>
            <a:ahLst/>
            <a:cxnLst/>
            <a:rect l="l" t="t" r="r" b="b"/>
            <a:pathLst>
              <a:path w="7249321" h="4029671">
                <a:moveTo>
                  <a:pt x="0" y="0"/>
                </a:moveTo>
                <a:lnTo>
                  <a:pt x="7249321" y="0"/>
                </a:lnTo>
                <a:lnTo>
                  <a:pt x="7249321" y="4029671"/>
                </a:lnTo>
                <a:lnTo>
                  <a:pt x="0" y="40296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83195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0009979" y="4310990"/>
            <a:ext cx="7249321" cy="4062024"/>
          </a:xfrm>
          <a:custGeom>
            <a:avLst/>
            <a:gdLst/>
            <a:ahLst/>
            <a:cxnLst/>
            <a:rect l="l" t="t" r="r" b="b"/>
            <a:pathLst>
              <a:path w="7249321" h="4062024">
                <a:moveTo>
                  <a:pt x="0" y="0"/>
                </a:moveTo>
                <a:lnTo>
                  <a:pt x="7249321" y="0"/>
                </a:lnTo>
                <a:lnTo>
                  <a:pt x="7249321" y="4062024"/>
                </a:lnTo>
                <a:lnTo>
                  <a:pt x="0" y="40620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11238" b="-36810"/>
            </a:stretch>
          </a:blipFill>
        </p:spPr>
      </p:sp>
      <p:sp>
        <p:nvSpPr>
          <p:cNvPr id="36" name="TextBox 36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16</a:t>
            </a:r>
          </a:p>
        </p:txBody>
      </p:sp>
      <p:sp>
        <p:nvSpPr>
          <p:cNvPr id="37" name="TextBox 37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431722"/>
            <a:ext cx="17259300" cy="9632681"/>
          </a:xfrm>
          <a:custGeom>
            <a:avLst/>
            <a:gdLst/>
            <a:ahLst/>
            <a:cxnLst/>
            <a:rect l="l" t="t" r="r" b="b"/>
            <a:pathLst>
              <a:path w="17259300" h="9632681">
                <a:moveTo>
                  <a:pt x="0" y="0"/>
                </a:moveTo>
                <a:lnTo>
                  <a:pt x="17259300" y="0"/>
                </a:lnTo>
                <a:lnTo>
                  <a:pt x="17259300" y="9632681"/>
                </a:lnTo>
                <a:lnTo>
                  <a:pt x="0" y="9632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8" b="-4088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H="1" flipV="1">
            <a:off x="1019175" y="1431722"/>
            <a:ext cx="16249650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17268825" y="0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144000" y="4661543"/>
            <a:ext cx="6826926" cy="5140623"/>
          </a:xfrm>
          <a:custGeom>
            <a:avLst/>
            <a:gdLst/>
            <a:ahLst/>
            <a:cxnLst/>
            <a:rect l="l" t="t" r="r" b="b"/>
            <a:pathLst>
              <a:path w="6826926" h="5140623">
                <a:moveTo>
                  <a:pt x="0" y="0"/>
                </a:moveTo>
                <a:lnTo>
                  <a:pt x="6826926" y="0"/>
                </a:lnTo>
                <a:lnTo>
                  <a:pt x="6826926" y="5140623"/>
                </a:lnTo>
                <a:lnTo>
                  <a:pt x="0" y="5140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58334" y="2473289"/>
            <a:ext cx="6334683" cy="1405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8"/>
              </a:lnSpc>
              <a:spcBef>
                <a:spcPct val="0"/>
              </a:spcBef>
            </a:pPr>
            <a:r>
              <a:rPr lang="en-US" sz="9252">
                <a:solidFill>
                  <a:srgbClr val="70E89F"/>
                </a:solidFill>
                <a:latin typeface="무궁화 고딕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23158" y="4776953"/>
            <a:ext cx="5484808" cy="44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799">
                <a:solidFill>
                  <a:srgbClr val="FFFFFF"/>
                </a:solidFill>
                <a:ea typeface="무궁화 고딕"/>
              </a:rPr>
              <a:t>프로젝트 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23158" y="6569440"/>
            <a:ext cx="5484808" cy="44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799">
                <a:solidFill>
                  <a:srgbClr val="FFFFFF"/>
                </a:solidFill>
                <a:ea typeface="무궁화 고딕"/>
              </a:rPr>
              <a:t>프로젝트 수행 절차 및 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23158" y="5680562"/>
            <a:ext cx="5484808" cy="44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799">
                <a:solidFill>
                  <a:srgbClr val="FFFFFF"/>
                </a:solidFill>
                <a:ea typeface="무궁화 고딕"/>
              </a:rPr>
              <a:t>프로젝트 팀 구성 및 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23158" y="7458317"/>
            <a:ext cx="5484808" cy="44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799">
                <a:solidFill>
                  <a:srgbClr val="FFFFFF"/>
                </a:solidFill>
                <a:ea typeface="무궁화 고딕"/>
              </a:rPr>
              <a:t>프로젝트 수행 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23158" y="8347194"/>
            <a:ext cx="5484808" cy="44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799">
                <a:solidFill>
                  <a:srgbClr val="FFFFFF"/>
                </a:solidFill>
                <a:ea typeface="무궁화 고딕"/>
              </a:rPr>
              <a:t>자체 평가 의견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44279" y="9239269"/>
            <a:ext cx="5484808" cy="44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799">
                <a:solidFill>
                  <a:srgbClr val="FFFFFF"/>
                </a:solidFill>
                <a:latin typeface="무궁화 고딕 Light"/>
              </a:rPr>
              <a:t>Q &amp; 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19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25511" y="9334104"/>
            <a:ext cx="2382924" cy="48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2"/>
              </a:lnSpc>
            </a:pPr>
            <a:r>
              <a:rPr lang="en-US" sz="1600" spc="14">
                <a:solidFill>
                  <a:srgbClr val="FFFFFF"/>
                </a:solidFill>
                <a:latin typeface="무궁화 고딕"/>
                <a:ea typeface="무궁화 고딕"/>
              </a:rPr>
              <a:t>출처 : https://openai.com</a:t>
            </a:r>
          </a:p>
          <a:p>
            <a:pPr algn="ctr">
              <a:lnSpc>
                <a:spcPts val="1912"/>
              </a:lnSpc>
            </a:pPr>
            <a:endParaRPr/>
          </a:p>
        </p:txBody>
      </p:sp>
      <p:sp>
        <p:nvSpPr>
          <p:cNvPr id="20" name="Freeform 20" descr="C:\Users\mrhi\Desktop\20240627_133220.png"/>
          <p:cNvSpPr/>
          <p:nvPr/>
        </p:nvSpPr>
        <p:spPr>
          <a:xfrm>
            <a:off x="4248131" y="3448614"/>
            <a:ext cx="10858576" cy="5770700"/>
          </a:xfrm>
          <a:custGeom>
            <a:avLst/>
            <a:gdLst/>
            <a:ahLst/>
            <a:cxnLst/>
            <a:rect l="l" t="t" r="r" b="b"/>
            <a:pathLst>
              <a:path w="10858576" h="5770700">
                <a:moveTo>
                  <a:pt x="0" y="0"/>
                </a:moveTo>
                <a:lnTo>
                  <a:pt x="10858576" y="0"/>
                </a:lnTo>
                <a:lnTo>
                  <a:pt x="10858576" y="5770700"/>
                </a:lnTo>
                <a:lnTo>
                  <a:pt x="0" y="5770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7"/>
            </a:stretch>
          </a:blipFill>
        </p:spPr>
      </p:sp>
      <p:sp>
        <p:nvSpPr>
          <p:cNvPr id="21" name="TextBox 21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44082" y="594882"/>
            <a:ext cx="8342925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23" name="AutoShape 23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2218829" y="1661391"/>
            <a:ext cx="4547715" cy="751278"/>
            <a:chOff x="0" y="0"/>
            <a:chExt cx="1197752" cy="19786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latin typeface="무궁화 고딕"/>
                </a:rPr>
                <a:t>GPT - API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593329" y="2654167"/>
            <a:ext cx="6167429" cy="552950"/>
            <a:chOff x="0" y="0"/>
            <a:chExt cx="1624344" cy="14563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624343" cy="145633"/>
            </a:xfrm>
            <a:custGeom>
              <a:avLst/>
              <a:gdLst/>
              <a:ahLst/>
              <a:cxnLst/>
              <a:rect l="l" t="t" r="r" b="b"/>
              <a:pathLst>
                <a:path w="1624343" h="145633">
                  <a:moveTo>
                    <a:pt x="0" y="0"/>
                  </a:moveTo>
                  <a:lnTo>
                    <a:pt x="1624343" y="0"/>
                  </a:lnTo>
                  <a:lnTo>
                    <a:pt x="1624343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162434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  <a:ea typeface="무궁화 고딕"/>
                </a:rPr>
                <a:t>ChatGPT 기반 일정 분석 및 추천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20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845284" y="6702436"/>
            <a:ext cx="525466" cy="454028"/>
            <a:chOff x="0" y="0"/>
            <a:chExt cx="700621" cy="60537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0532" cy="605409"/>
            </a:xfrm>
            <a:custGeom>
              <a:avLst/>
              <a:gdLst/>
              <a:ahLst/>
              <a:cxnLst/>
              <a:rect l="l" t="t" r="r" b="b"/>
              <a:pathLst>
                <a:path w="700532" h="605409">
                  <a:moveTo>
                    <a:pt x="16891" y="0"/>
                  </a:moveTo>
                  <a:lnTo>
                    <a:pt x="683641" y="0"/>
                  </a:lnTo>
                  <a:cubicBezTo>
                    <a:pt x="693039" y="0"/>
                    <a:pt x="700532" y="7620"/>
                    <a:pt x="700532" y="16891"/>
                  </a:cubicBezTo>
                  <a:lnTo>
                    <a:pt x="700532" y="588391"/>
                  </a:lnTo>
                  <a:cubicBezTo>
                    <a:pt x="700532" y="597789"/>
                    <a:pt x="692912" y="605282"/>
                    <a:pt x="683641" y="605282"/>
                  </a:cubicBezTo>
                  <a:lnTo>
                    <a:pt x="16891" y="605282"/>
                  </a:lnTo>
                  <a:cubicBezTo>
                    <a:pt x="7620" y="605409"/>
                    <a:pt x="0" y="597789"/>
                    <a:pt x="0" y="5883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588391"/>
                  </a:lnTo>
                  <a:lnTo>
                    <a:pt x="16891" y="588391"/>
                  </a:lnTo>
                  <a:lnTo>
                    <a:pt x="16891" y="571500"/>
                  </a:lnTo>
                  <a:lnTo>
                    <a:pt x="683641" y="571500"/>
                  </a:lnTo>
                  <a:lnTo>
                    <a:pt x="683641" y="588391"/>
                  </a:lnTo>
                  <a:lnTo>
                    <a:pt x="666750" y="588391"/>
                  </a:lnTo>
                  <a:lnTo>
                    <a:pt x="666750" y="16891"/>
                  </a:lnTo>
                  <a:lnTo>
                    <a:pt x="683641" y="16891"/>
                  </a:lnTo>
                  <a:lnTo>
                    <a:pt x="68364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1" name="Freeform 21" descr="C:\Users\mrhi\Desktop\죽음의문\gpt.png"/>
          <p:cNvSpPr/>
          <p:nvPr/>
        </p:nvSpPr>
        <p:spPr>
          <a:xfrm>
            <a:off x="1751613" y="3723146"/>
            <a:ext cx="4088777" cy="4190257"/>
          </a:xfrm>
          <a:custGeom>
            <a:avLst/>
            <a:gdLst/>
            <a:ahLst/>
            <a:cxnLst/>
            <a:rect l="l" t="t" r="r" b="b"/>
            <a:pathLst>
              <a:path w="4088777" h="4190257">
                <a:moveTo>
                  <a:pt x="0" y="0"/>
                </a:moveTo>
                <a:lnTo>
                  <a:pt x="4088777" y="0"/>
                </a:lnTo>
                <a:lnTo>
                  <a:pt x="4088777" y="4190257"/>
                </a:lnTo>
                <a:lnTo>
                  <a:pt x="0" y="41902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Freeform 22" descr="C:\Users\mrhi\Desktop\죽음의문\20240621_175204.png"/>
          <p:cNvSpPr/>
          <p:nvPr/>
        </p:nvSpPr>
        <p:spPr>
          <a:xfrm>
            <a:off x="6711747" y="3723146"/>
            <a:ext cx="4572032" cy="4190257"/>
          </a:xfrm>
          <a:custGeom>
            <a:avLst/>
            <a:gdLst/>
            <a:ahLst/>
            <a:cxnLst/>
            <a:rect l="l" t="t" r="r" b="b"/>
            <a:pathLst>
              <a:path w="4572032" h="4190257">
                <a:moveTo>
                  <a:pt x="0" y="0"/>
                </a:moveTo>
                <a:lnTo>
                  <a:pt x="4572032" y="0"/>
                </a:lnTo>
                <a:lnTo>
                  <a:pt x="4572032" y="4190257"/>
                </a:lnTo>
                <a:lnTo>
                  <a:pt x="0" y="41902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42" t="-2231" r="-1042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6085024" y="5416552"/>
            <a:ext cx="382590" cy="311152"/>
            <a:chOff x="0" y="0"/>
            <a:chExt cx="510120" cy="414869"/>
          </a:xfrm>
        </p:grpSpPr>
        <p:sp>
          <p:nvSpPr>
            <p:cNvPr id="24" name="Freeform 24"/>
            <p:cNvSpPr/>
            <p:nvPr/>
          </p:nvSpPr>
          <p:spPr>
            <a:xfrm>
              <a:off x="16891" y="16891"/>
              <a:ext cx="476250" cy="381000"/>
            </a:xfrm>
            <a:custGeom>
              <a:avLst/>
              <a:gdLst/>
              <a:ahLst/>
              <a:cxnLst/>
              <a:rect l="l" t="t" r="r" b="b"/>
              <a:pathLst>
                <a:path w="476250" h="381000">
                  <a:moveTo>
                    <a:pt x="0" y="95250"/>
                  </a:moveTo>
                  <a:lnTo>
                    <a:pt x="282575" y="95250"/>
                  </a:lnTo>
                  <a:lnTo>
                    <a:pt x="282575" y="0"/>
                  </a:lnTo>
                  <a:lnTo>
                    <a:pt x="476250" y="190500"/>
                  </a:lnTo>
                  <a:lnTo>
                    <a:pt x="282575" y="381000"/>
                  </a:lnTo>
                  <a:lnTo>
                    <a:pt x="282575" y="28575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-1397"/>
              <a:ext cx="510159" cy="417576"/>
            </a:xfrm>
            <a:custGeom>
              <a:avLst/>
              <a:gdLst/>
              <a:ahLst/>
              <a:cxnLst/>
              <a:rect l="l" t="t" r="r" b="b"/>
              <a:pathLst>
                <a:path w="510159" h="417576">
                  <a:moveTo>
                    <a:pt x="16891" y="96647"/>
                  </a:moveTo>
                  <a:lnTo>
                    <a:pt x="299466" y="96647"/>
                  </a:lnTo>
                  <a:lnTo>
                    <a:pt x="299466" y="113538"/>
                  </a:lnTo>
                  <a:lnTo>
                    <a:pt x="282575" y="113538"/>
                  </a:lnTo>
                  <a:lnTo>
                    <a:pt x="282575" y="18288"/>
                  </a:lnTo>
                  <a:cubicBezTo>
                    <a:pt x="282575" y="11430"/>
                    <a:pt x="286639" y="5334"/>
                    <a:pt x="292989" y="2667"/>
                  </a:cubicBezTo>
                  <a:cubicBezTo>
                    <a:pt x="299339" y="0"/>
                    <a:pt x="306578" y="1397"/>
                    <a:pt x="311404" y="6223"/>
                  </a:cubicBezTo>
                  <a:lnTo>
                    <a:pt x="505079" y="196723"/>
                  </a:lnTo>
                  <a:cubicBezTo>
                    <a:pt x="508254" y="199898"/>
                    <a:pt x="510159" y="204216"/>
                    <a:pt x="510159" y="208788"/>
                  </a:cubicBezTo>
                  <a:cubicBezTo>
                    <a:pt x="510159" y="213360"/>
                    <a:pt x="508381" y="217678"/>
                    <a:pt x="505079" y="220853"/>
                  </a:cubicBezTo>
                  <a:lnTo>
                    <a:pt x="311404" y="411353"/>
                  </a:lnTo>
                  <a:cubicBezTo>
                    <a:pt x="306578" y="416179"/>
                    <a:pt x="299339" y="417576"/>
                    <a:pt x="292989" y="414909"/>
                  </a:cubicBezTo>
                  <a:cubicBezTo>
                    <a:pt x="286639" y="412242"/>
                    <a:pt x="282575" y="406146"/>
                    <a:pt x="282575" y="399288"/>
                  </a:cubicBezTo>
                  <a:lnTo>
                    <a:pt x="282575" y="304038"/>
                  </a:lnTo>
                  <a:lnTo>
                    <a:pt x="299466" y="304038"/>
                  </a:lnTo>
                  <a:lnTo>
                    <a:pt x="299466" y="320929"/>
                  </a:lnTo>
                  <a:lnTo>
                    <a:pt x="16891" y="320929"/>
                  </a:lnTo>
                  <a:cubicBezTo>
                    <a:pt x="7620" y="321056"/>
                    <a:pt x="0" y="313436"/>
                    <a:pt x="0" y="304038"/>
                  </a:cubicBezTo>
                  <a:lnTo>
                    <a:pt x="0" y="113538"/>
                  </a:lnTo>
                  <a:cubicBezTo>
                    <a:pt x="0" y="104267"/>
                    <a:pt x="7620" y="96647"/>
                    <a:pt x="16891" y="96647"/>
                  </a:cubicBezTo>
                  <a:moveTo>
                    <a:pt x="16891" y="130556"/>
                  </a:moveTo>
                  <a:lnTo>
                    <a:pt x="16891" y="113538"/>
                  </a:lnTo>
                  <a:lnTo>
                    <a:pt x="33909" y="113538"/>
                  </a:lnTo>
                  <a:lnTo>
                    <a:pt x="33909" y="304038"/>
                  </a:lnTo>
                  <a:lnTo>
                    <a:pt x="16891" y="304038"/>
                  </a:lnTo>
                  <a:lnTo>
                    <a:pt x="16891" y="287147"/>
                  </a:lnTo>
                  <a:lnTo>
                    <a:pt x="299466" y="287147"/>
                  </a:lnTo>
                  <a:cubicBezTo>
                    <a:pt x="308864" y="287147"/>
                    <a:pt x="316357" y="294767"/>
                    <a:pt x="316357" y="304038"/>
                  </a:cubicBezTo>
                  <a:lnTo>
                    <a:pt x="316357" y="399288"/>
                  </a:lnTo>
                  <a:lnTo>
                    <a:pt x="299466" y="399288"/>
                  </a:lnTo>
                  <a:lnTo>
                    <a:pt x="287528" y="387223"/>
                  </a:lnTo>
                  <a:lnTo>
                    <a:pt x="481203" y="196723"/>
                  </a:lnTo>
                  <a:lnTo>
                    <a:pt x="493141" y="208788"/>
                  </a:lnTo>
                  <a:lnTo>
                    <a:pt x="481203" y="220853"/>
                  </a:lnTo>
                  <a:lnTo>
                    <a:pt x="287528" y="30353"/>
                  </a:lnTo>
                  <a:lnTo>
                    <a:pt x="299466" y="18288"/>
                  </a:lnTo>
                  <a:lnTo>
                    <a:pt x="316357" y="18288"/>
                  </a:lnTo>
                  <a:lnTo>
                    <a:pt x="316357" y="113538"/>
                  </a:lnTo>
                  <a:cubicBezTo>
                    <a:pt x="316357" y="122936"/>
                    <a:pt x="308737" y="130429"/>
                    <a:pt x="299466" y="130429"/>
                  </a:cubicBezTo>
                  <a:lnTo>
                    <a:pt x="16891" y="13042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1531429" y="5416552"/>
            <a:ext cx="382590" cy="311152"/>
            <a:chOff x="0" y="0"/>
            <a:chExt cx="510120" cy="414869"/>
          </a:xfrm>
        </p:grpSpPr>
        <p:sp>
          <p:nvSpPr>
            <p:cNvPr id="27" name="Freeform 27"/>
            <p:cNvSpPr/>
            <p:nvPr/>
          </p:nvSpPr>
          <p:spPr>
            <a:xfrm>
              <a:off x="16891" y="16891"/>
              <a:ext cx="476250" cy="381000"/>
            </a:xfrm>
            <a:custGeom>
              <a:avLst/>
              <a:gdLst/>
              <a:ahLst/>
              <a:cxnLst/>
              <a:rect l="l" t="t" r="r" b="b"/>
              <a:pathLst>
                <a:path w="476250" h="381000">
                  <a:moveTo>
                    <a:pt x="0" y="95250"/>
                  </a:moveTo>
                  <a:lnTo>
                    <a:pt x="282575" y="95250"/>
                  </a:lnTo>
                  <a:lnTo>
                    <a:pt x="282575" y="0"/>
                  </a:lnTo>
                  <a:lnTo>
                    <a:pt x="476250" y="190500"/>
                  </a:lnTo>
                  <a:lnTo>
                    <a:pt x="282575" y="381000"/>
                  </a:lnTo>
                  <a:lnTo>
                    <a:pt x="282575" y="28575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-1397"/>
              <a:ext cx="510159" cy="417576"/>
            </a:xfrm>
            <a:custGeom>
              <a:avLst/>
              <a:gdLst/>
              <a:ahLst/>
              <a:cxnLst/>
              <a:rect l="l" t="t" r="r" b="b"/>
              <a:pathLst>
                <a:path w="510159" h="417576">
                  <a:moveTo>
                    <a:pt x="16891" y="96647"/>
                  </a:moveTo>
                  <a:lnTo>
                    <a:pt x="299466" y="96647"/>
                  </a:lnTo>
                  <a:lnTo>
                    <a:pt x="299466" y="113538"/>
                  </a:lnTo>
                  <a:lnTo>
                    <a:pt x="282575" y="113538"/>
                  </a:lnTo>
                  <a:lnTo>
                    <a:pt x="282575" y="18288"/>
                  </a:lnTo>
                  <a:cubicBezTo>
                    <a:pt x="282575" y="11430"/>
                    <a:pt x="286639" y="5334"/>
                    <a:pt x="292989" y="2667"/>
                  </a:cubicBezTo>
                  <a:cubicBezTo>
                    <a:pt x="299339" y="0"/>
                    <a:pt x="306578" y="1397"/>
                    <a:pt x="311404" y="6223"/>
                  </a:cubicBezTo>
                  <a:lnTo>
                    <a:pt x="505079" y="196723"/>
                  </a:lnTo>
                  <a:cubicBezTo>
                    <a:pt x="508254" y="199898"/>
                    <a:pt x="510159" y="204216"/>
                    <a:pt x="510159" y="208788"/>
                  </a:cubicBezTo>
                  <a:cubicBezTo>
                    <a:pt x="510159" y="213360"/>
                    <a:pt x="508381" y="217678"/>
                    <a:pt x="505079" y="220853"/>
                  </a:cubicBezTo>
                  <a:lnTo>
                    <a:pt x="311404" y="411353"/>
                  </a:lnTo>
                  <a:cubicBezTo>
                    <a:pt x="306578" y="416179"/>
                    <a:pt x="299339" y="417576"/>
                    <a:pt x="292989" y="414909"/>
                  </a:cubicBezTo>
                  <a:cubicBezTo>
                    <a:pt x="286639" y="412242"/>
                    <a:pt x="282575" y="406146"/>
                    <a:pt x="282575" y="399288"/>
                  </a:cubicBezTo>
                  <a:lnTo>
                    <a:pt x="282575" y="304038"/>
                  </a:lnTo>
                  <a:lnTo>
                    <a:pt x="299466" y="304038"/>
                  </a:lnTo>
                  <a:lnTo>
                    <a:pt x="299466" y="320929"/>
                  </a:lnTo>
                  <a:lnTo>
                    <a:pt x="16891" y="320929"/>
                  </a:lnTo>
                  <a:cubicBezTo>
                    <a:pt x="7620" y="321056"/>
                    <a:pt x="0" y="313436"/>
                    <a:pt x="0" y="304038"/>
                  </a:cubicBezTo>
                  <a:lnTo>
                    <a:pt x="0" y="113538"/>
                  </a:lnTo>
                  <a:cubicBezTo>
                    <a:pt x="0" y="104267"/>
                    <a:pt x="7620" y="96647"/>
                    <a:pt x="16891" y="96647"/>
                  </a:cubicBezTo>
                  <a:moveTo>
                    <a:pt x="16891" y="130556"/>
                  </a:moveTo>
                  <a:lnTo>
                    <a:pt x="16891" y="113538"/>
                  </a:lnTo>
                  <a:lnTo>
                    <a:pt x="33909" y="113538"/>
                  </a:lnTo>
                  <a:lnTo>
                    <a:pt x="33909" y="304038"/>
                  </a:lnTo>
                  <a:lnTo>
                    <a:pt x="16891" y="304038"/>
                  </a:lnTo>
                  <a:lnTo>
                    <a:pt x="16891" y="287147"/>
                  </a:lnTo>
                  <a:lnTo>
                    <a:pt x="299466" y="287147"/>
                  </a:lnTo>
                  <a:cubicBezTo>
                    <a:pt x="308864" y="287147"/>
                    <a:pt x="316357" y="294767"/>
                    <a:pt x="316357" y="304038"/>
                  </a:cubicBezTo>
                  <a:lnTo>
                    <a:pt x="316357" y="399288"/>
                  </a:lnTo>
                  <a:lnTo>
                    <a:pt x="299466" y="399288"/>
                  </a:lnTo>
                  <a:lnTo>
                    <a:pt x="287528" y="387223"/>
                  </a:lnTo>
                  <a:lnTo>
                    <a:pt x="481203" y="196723"/>
                  </a:lnTo>
                  <a:lnTo>
                    <a:pt x="493141" y="208788"/>
                  </a:lnTo>
                  <a:lnTo>
                    <a:pt x="481203" y="220853"/>
                  </a:lnTo>
                  <a:lnTo>
                    <a:pt x="287528" y="30353"/>
                  </a:lnTo>
                  <a:lnTo>
                    <a:pt x="299466" y="18288"/>
                  </a:lnTo>
                  <a:lnTo>
                    <a:pt x="316357" y="18288"/>
                  </a:lnTo>
                  <a:lnTo>
                    <a:pt x="316357" y="113538"/>
                  </a:lnTo>
                  <a:cubicBezTo>
                    <a:pt x="316357" y="122936"/>
                    <a:pt x="308737" y="130429"/>
                    <a:pt x="299466" y="130429"/>
                  </a:cubicBezTo>
                  <a:lnTo>
                    <a:pt x="16891" y="13042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9" name="Freeform 29" descr="C:\Users\mrhi\Desktop\20240627_094040.png"/>
          <p:cNvSpPr/>
          <p:nvPr/>
        </p:nvSpPr>
        <p:spPr>
          <a:xfrm>
            <a:off x="12197602" y="3229960"/>
            <a:ext cx="5350603" cy="571504"/>
          </a:xfrm>
          <a:custGeom>
            <a:avLst/>
            <a:gdLst/>
            <a:ahLst/>
            <a:cxnLst/>
            <a:rect l="l" t="t" r="r" b="b"/>
            <a:pathLst>
              <a:path w="5350603" h="571504">
                <a:moveTo>
                  <a:pt x="0" y="0"/>
                </a:moveTo>
                <a:lnTo>
                  <a:pt x="5350603" y="0"/>
                </a:lnTo>
                <a:lnTo>
                  <a:pt x="5350603" y="571504"/>
                </a:lnTo>
                <a:lnTo>
                  <a:pt x="0" y="5715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0" name="Freeform 30" descr="C:\Users\mrhi\Desktop\20240627_094103.png"/>
          <p:cNvSpPr/>
          <p:nvPr/>
        </p:nvSpPr>
        <p:spPr>
          <a:xfrm>
            <a:off x="12161669" y="4814605"/>
            <a:ext cx="5357851" cy="1347783"/>
          </a:xfrm>
          <a:custGeom>
            <a:avLst/>
            <a:gdLst/>
            <a:ahLst/>
            <a:cxnLst/>
            <a:rect l="l" t="t" r="r" b="b"/>
            <a:pathLst>
              <a:path w="5357851" h="1347783">
                <a:moveTo>
                  <a:pt x="0" y="0"/>
                </a:moveTo>
                <a:lnTo>
                  <a:pt x="5357851" y="0"/>
                </a:lnTo>
                <a:lnTo>
                  <a:pt x="5357851" y="1347783"/>
                </a:lnTo>
                <a:lnTo>
                  <a:pt x="0" y="13477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6711747" y="7441725"/>
            <a:ext cx="525466" cy="471678"/>
            <a:chOff x="0" y="0"/>
            <a:chExt cx="700621" cy="62890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00532" cy="628904"/>
            </a:xfrm>
            <a:custGeom>
              <a:avLst/>
              <a:gdLst/>
              <a:ahLst/>
              <a:cxnLst/>
              <a:rect l="l" t="t" r="r" b="b"/>
              <a:pathLst>
                <a:path w="700532" h="628904">
                  <a:moveTo>
                    <a:pt x="16891" y="0"/>
                  </a:moveTo>
                  <a:lnTo>
                    <a:pt x="683641" y="0"/>
                  </a:lnTo>
                  <a:cubicBezTo>
                    <a:pt x="693039" y="0"/>
                    <a:pt x="700532" y="7620"/>
                    <a:pt x="700532" y="16891"/>
                  </a:cubicBezTo>
                  <a:lnTo>
                    <a:pt x="700532" y="612013"/>
                  </a:lnTo>
                  <a:cubicBezTo>
                    <a:pt x="700532" y="621411"/>
                    <a:pt x="692912" y="628904"/>
                    <a:pt x="683641" y="628904"/>
                  </a:cubicBezTo>
                  <a:lnTo>
                    <a:pt x="16891" y="628904"/>
                  </a:lnTo>
                  <a:cubicBezTo>
                    <a:pt x="7620" y="628904"/>
                    <a:pt x="0" y="621284"/>
                    <a:pt x="0" y="61201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612013"/>
                  </a:lnTo>
                  <a:lnTo>
                    <a:pt x="16891" y="612013"/>
                  </a:lnTo>
                  <a:lnTo>
                    <a:pt x="16891" y="594995"/>
                  </a:lnTo>
                  <a:lnTo>
                    <a:pt x="683641" y="594995"/>
                  </a:lnTo>
                  <a:lnTo>
                    <a:pt x="683641" y="611886"/>
                  </a:lnTo>
                  <a:lnTo>
                    <a:pt x="666750" y="611886"/>
                  </a:lnTo>
                  <a:lnTo>
                    <a:pt x="666750" y="16891"/>
                  </a:lnTo>
                  <a:lnTo>
                    <a:pt x="683641" y="16891"/>
                  </a:lnTo>
                  <a:lnTo>
                    <a:pt x="68364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33" name="Freeform 33" descr="C:\Users\mrhi\Desktop\20240627_103202.png"/>
          <p:cNvSpPr/>
          <p:nvPr/>
        </p:nvSpPr>
        <p:spPr>
          <a:xfrm>
            <a:off x="12212755" y="7175529"/>
            <a:ext cx="5403507" cy="1605675"/>
          </a:xfrm>
          <a:custGeom>
            <a:avLst/>
            <a:gdLst/>
            <a:ahLst/>
            <a:cxnLst/>
            <a:rect l="l" t="t" r="r" b="b"/>
            <a:pathLst>
              <a:path w="5403507" h="1605675">
                <a:moveTo>
                  <a:pt x="0" y="0"/>
                </a:moveTo>
                <a:lnTo>
                  <a:pt x="5403507" y="0"/>
                </a:lnTo>
                <a:lnTo>
                  <a:pt x="5403507" y="1605674"/>
                </a:lnTo>
                <a:lnTo>
                  <a:pt x="0" y="160567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b="-2329"/>
            </a:stretch>
          </a:blipFill>
        </p:spPr>
      </p:sp>
      <p:sp>
        <p:nvSpPr>
          <p:cNvPr id="34" name="TextBox 34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44082" y="594882"/>
            <a:ext cx="8485801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36" name="AutoShape 36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2218829" y="1661391"/>
            <a:ext cx="4547715" cy="751278"/>
            <a:chOff x="0" y="0"/>
            <a:chExt cx="1197752" cy="19786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latin typeface="무궁화 고딕"/>
                </a:rPr>
                <a:t>GPT - Prompter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2578100" y="3027321"/>
            <a:ext cx="2404434" cy="552950"/>
            <a:chOff x="0" y="0"/>
            <a:chExt cx="633267" cy="14563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3267" cy="145633"/>
            </a:xfrm>
            <a:custGeom>
              <a:avLst/>
              <a:gdLst/>
              <a:ahLst/>
              <a:cxnLst/>
              <a:rect l="l" t="t" r="r" b="b"/>
              <a:pathLst>
                <a:path w="633267" h="145633">
                  <a:moveTo>
                    <a:pt x="0" y="0"/>
                  </a:moveTo>
                  <a:lnTo>
                    <a:pt x="633267" y="0"/>
                  </a:lnTo>
                  <a:lnTo>
                    <a:pt x="633267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0"/>
              <a:ext cx="633267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</a:rPr>
                <a:t>ChatGPT 3.5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751613" y="8016625"/>
            <a:ext cx="4058950" cy="552950"/>
            <a:chOff x="0" y="0"/>
            <a:chExt cx="1069024" cy="14563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69024" cy="145633"/>
            </a:xfrm>
            <a:custGeom>
              <a:avLst/>
              <a:gdLst/>
              <a:ahLst/>
              <a:cxnLst/>
              <a:rect l="l" t="t" r="r" b="b"/>
              <a:pathLst>
                <a:path w="1069024" h="145633">
                  <a:moveTo>
                    <a:pt x="0" y="0"/>
                  </a:moveTo>
                  <a:lnTo>
                    <a:pt x="1069024" y="0"/>
                  </a:lnTo>
                  <a:lnTo>
                    <a:pt x="1069024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0"/>
              <a:ext cx="106902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  <a:ea typeface="무궁화 고딕"/>
                </a:rPr>
                <a:t>임의로 챗GPT 3.5로 Prompt 작성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2431086" y="3915764"/>
            <a:ext cx="4966845" cy="555941"/>
            <a:chOff x="0" y="0"/>
            <a:chExt cx="1308140" cy="14642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308140" cy="146421"/>
            </a:xfrm>
            <a:custGeom>
              <a:avLst/>
              <a:gdLst/>
              <a:ahLst/>
              <a:cxnLst/>
              <a:rect l="l" t="t" r="r" b="b"/>
              <a:pathLst>
                <a:path w="1308140" h="146421">
                  <a:moveTo>
                    <a:pt x="0" y="0"/>
                  </a:moveTo>
                  <a:lnTo>
                    <a:pt x="1308140" y="0"/>
                  </a:lnTo>
                  <a:lnTo>
                    <a:pt x="1308140" y="146421"/>
                  </a:lnTo>
                  <a:lnTo>
                    <a:pt x="0" y="146421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9525"/>
              <a:ext cx="1308140" cy="15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1700">
                  <a:solidFill>
                    <a:srgbClr val="FFFFFF"/>
                  </a:solidFill>
                  <a:latin typeface="무궁화 고딕"/>
                  <a:ea typeface="무궁화 고딕"/>
                </a:rPr>
                <a:t>1. System쪽의 할일이 무엇인지 알려준다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2389481" y="6276688"/>
            <a:ext cx="4966845" cy="552950"/>
            <a:chOff x="0" y="0"/>
            <a:chExt cx="1308140" cy="14563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308140" cy="145633"/>
            </a:xfrm>
            <a:custGeom>
              <a:avLst/>
              <a:gdLst/>
              <a:ahLst/>
              <a:cxnLst/>
              <a:rect l="l" t="t" r="r" b="b"/>
              <a:pathLst>
                <a:path w="1308140" h="145633">
                  <a:moveTo>
                    <a:pt x="0" y="0"/>
                  </a:moveTo>
                  <a:lnTo>
                    <a:pt x="1308140" y="0"/>
                  </a:lnTo>
                  <a:lnTo>
                    <a:pt x="1308140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9525"/>
              <a:ext cx="1308140" cy="155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1700">
                  <a:solidFill>
                    <a:srgbClr val="FFFFFF"/>
                  </a:solidFill>
                  <a:latin typeface="무궁화 고딕"/>
                  <a:ea typeface="무궁화 고딕"/>
                </a:rPr>
                <a:t>2. 세부적인 행동﻿지침 사항을 명령한다.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2389481" y="8895503"/>
            <a:ext cx="4966845" cy="552950"/>
            <a:chOff x="0" y="0"/>
            <a:chExt cx="1308140" cy="14563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308140" cy="145633"/>
            </a:xfrm>
            <a:custGeom>
              <a:avLst/>
              <a:gdLst/>
              <a:ahLst/>
              <a:cxnLst/>
              <a:rect l="l" t="t" r="r" b="b"/>
              <a:pathLst>
                <a:path w="1308140" h="145633">
                  <a:moveTo>
                    <a:pt x="0" y="0"/>
                  </a:moveTo>
                  <a:lnTo>
                    <a:pt x="1308140" y="0"/>
                  </a:lnTo>
                  <a:lnTo>
                    <a:pt x="1308140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9525"/>
              <a:ext cx="1308140" cy="155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1700">
                  <a:solidFill>
                    <a:srgbClr val="FFFFFF"/>
                  </a:solidFill>
                  <a:latin typeface="무궁화 고딕"/>
                  <a:ea typeface="무궁화 고딕"/>
                </a:rPr>
                <a:t>3. 결과값의 양식과 date형식은 json형태로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6954903" y="8016625"/>
            <a:ext cx="4058950" cy="690526"/>
            <a:chOff x="0" y="0"/>
            <a:chExt cx="1069024" cy="181867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069024" cy="181867"/>
            </a:xfrm>
            <a:custGeom>
              <a:avLst/>
              <a:gdLst/>
              <a:ahLst/>
              <a:cxnLst/>
              <a:rect l="l" t="t" r="r" b="b"/>
              <a:pathLst>
                <a:path w="1069024" h="181867">
                  <a:moveTo>
                    <a:pt x="0" y="0"/>
                  </a:moveTo>
                  <a:lnTo>
                    <a:pt x="1069024" y="0"/>
                  </a:lnTo>
                  <a:lnTo>
                    <a:pt x="1069024" y="181867"/>
                  </a:lnTo>
                  <a:lnTo>
                    <a:pt x="0" y="1818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0"/>
              <a:ext cx="1069024" cy="181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 dirty="0" err="1">
                  <a:solidFill>
                    <a:srgbClr val="FFFFFF"/>
                  </a:solidFill>
                  <a:ea typeface="무궁화 고딕"/>
                </a:rPr>
                <a:t>성능면이나</a:t>
              </a:r>
              <a:r>
                <a:rPr lang="en-US" sz="2000" dirty="0">
                  <a:solidFill>
                    <a:srgbClr val="FFFFFF"/>
                  </a:solidFill>
                  <a:ea typeface="무궁화 고딕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ea typeface="무궁화 고딕"/>
                </a:rPr>
                <a:t>유료서비스</a:t>
              </a:r>
              <a:r>
                <a:rPr lang="en-US" sz="2000" dirty="0">
                  <a:solidFill>
                    <a:srgbClr val="FFFFFF"/>
                  </a:solidFill>
                  <a:ea typeface="무궁화 고딕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ea typeface="무궁화 고딕"/>
                </a:rPr>
                <a:t>특성상</a:t>
              </a:r>
              <a:r>
                <a:rPr lang="en-US" sz="2000" dirty="0">
                  <a:solidFill>
                    <a:srgbClr val="FFFFFF"/>
                  </a:solidFill>
                  <a:ea typeface="무궁화 고딕"/>
                </a:rPr>
                <a:t> </a:t>
              </a:r>
            </a:p>
            <a:p>
              <a:pPr algn="ctr">
                <a:lnSpc>
                  <a:spcPts val="2390"/>
                </a:lnSpc>
              </a:pPr>
              <a:r>
                <a:rPr lang="en-US" sz="2000" dirty="0" err="1">
                  <a:solidFill>
                    <a:srgbClr val="FFFFFF"/>
                  </a:solidFill>
                  <a:ea typeface="무궁화 고딕"/>
                </a:rPr>
                <a:t>토큰값을</a:t>
              </a:r>
              <a:r>
                <a:rPr lang="en-US" sz="2000" dirty="0">
                  <a:solidFill>
                    <a:srgbClr val="FFFFFF"/>
                  </a:solidFill>
                  <a:ea typeface="무궁화 고딕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ea typeface="무궁화 고딕"/>
                </a:rPr>
                <a:t>줄이는</a:t>
              </a:r>
              <a:r>
                <a:rPr lang="en-US" sz="2000" dirty="0">
                  <a:solidFill>
                    <a:srgbClr val="FFFFFF"/>
                  </a:solidFill>
                  <a:ea typeface="무궁화 고딕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ea typeface="무궁화 고딕"/>
                </a:rPr>
                <a:t>과정</a:t>
              </a:r>
              <a:r>
                <a:rPr lang="en-US" sz="2000" dirty="0">
                  <a:solidFill>
                    <a:srgbClr val="FFFFFF"/>
                  </a:solidFill>
                  <a:ea typeface="무궁화 고딕"/>
                </a:rPr>
                <a:t> 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6974480" y="3027321"/>
            <a:ext cx="4085720" cy="552950"/>
            <a:chOff x="0" y="0"/>
            <a:chExt cx="1076074" cy="145633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076074" cy="145633"/>
            </a:xfrm>
            <a:custGeom>
              <a:avLst/>
              <a:gdLst/>
              <a:ahLst/>
              <a:cxnLst/>
              <a:rect l="l" t="t" r="r" b="b"/>
              <a:pathLst>
                <a:path w="1076074" h="145633">
                  <a:moveTo>
                    <a:pt x="0" y="0"/>
                  </a:moveTo>
                  <a:lnTo>
                    <a:pt x="1076074" y="0"/>
                  </a:lnTo>
                  <a:lnTo>
                    <a:pt x="1076074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0" y="0"/>
              <a:ext cx="107607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</a:rPr>
                <a:t>ChatGPT 3.5 Tokens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2866598" y="2562710"/>
            <a:ext cx="4085720" cy="552950"/>
            <a:chOff x="0" y="0"/>
            <a:chExt cx="1076074" cy="145633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076074" cy="145633"/>
            </a:xfrm>
            <a:custGeom>
              <a:avLst/>
              <a:gdLst/>
              <a:ahLst/>
              <a:cxnLst/>
              <a:rect l="l" t="t" r="r" b="b"/>
              <a:pathLst>
                <a:path w="1076074" h="145633">
                  <a:moveTo>
                    <a:pt x="0" y="0"/>
                  </a:moveTo>
                  <a:lnTo>
                    <a:pt x="1076074" y="0"/>
                  </a:lnTo>
                  <a:lnTo>
                    <a:pt x="1076074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0" y="0"/>
              <a:ext cx="107607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  <a:ea typeface="무궁화 고딕"/>
                </a:rPr>
                <a:t>Prompter 3가지 명령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6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90" name="Freeform 17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91" name="TextBox 18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28</a:t>
            </a:r>
          </a:p>
        </p:txBody>
      </p:sp>
      <p:sp>
        <p:nvSpPr>
          <p:cNvPr id="11" name="Freeform 11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44082" y="594882"/>
            <a:ext cx="7485669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05.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자체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평가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의견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32" name="AutoShape 32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Freeform 12"/>
          <p:cNvSpPr/>
          <p:nvPr/>
        </p:nvSpPr>
        <p:spPr>
          <a:xfrm rot="5400000" flipV="1">
            <a:off x="3005274" y="6067253"/>
            <a:ext cx="7179636" cy="45719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285" b="-24285"/>
            </a:stretch>
          </a:blipFill>
        </p:spPr>
      </p:sp>
      <p:sp>
        <p:nvSpPr>
          <p:cNvPr id="61" name="TextBox 13"/>
          <p:cNvSpPr txBox="1"/>
          <p:nvPr/>
        </p:nvSpPr>
        <p:spPr>
          <a:xfrm>
            <a:off x="4786282" y="2571732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팀장</a:t>
            </a:r>
          </a:p>
        </p:txBody>
      </p:sp>
      <p:sp>
        <p:nvSpPr>
          <p:cNvPr id="63" name="Freeform 15"/>
          <p:cNvSpPr/>
          <p:nvPr/>
        </p:nvSpPr>
        <p:spPr>
          <a:xfrm>
            <a:off x="1921032" y="2432708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sp>
        <p:nvSpPr>
          <p:cNvPr id="64" name="TextBox 16"/>
          <p:cNvSpPr txBox="1"/>
          <p:nvPr/>
        </p:nvSpPr>
        <p:spPr>
          <a:xfrm>
            <a:off x="2810032" y="2539793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57FF9C"/>
                </a:solidFill>
                <a:ea typeface="무궁화 고딕"/>
              </a:rPr>
              <a:t>임지훈</a:t>
            </a:r>
          </a:p>
        </p:txBody>
      </p:sp>
      <p:sp>
        <p:nvSpPr>
          <p:cNvPr id="67" name="TextBox 19"/>
          <p:cNvSpPr txBox="1"/>
          <p:nvPr/>
        </p:nvSpPr>
        <p:spPr>
          <a:xfrm>
            <a:off x="4815631" y="4175420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 dirty="0" err="1">
                <a:solidFill>
                  <a:srgbClr val="FFFFFF"/>
                </a:solidFill>
                <a:ea typeface="무궁화 고딕"/>
              </a:rPr>
              <a:t>팀원</a:t>
            </a:r>
            <a:endParaRPr lang="en-US" sz="2400" dirty="0">
              <a:solidFill>
                <a:srgbClr val="FFFFFF"/>
              </a:solidFill>
              <a:ea typeface="무궁화 고딕"/>
            </a:endParaRPr>
          </a:p>
        </p:txBody>
      </p:sp>
      <p:sp>
        <p:nvSpPr>
          <p:cNvPr id="69" name="Freeform 21"/>
          <p:cNvSpPr/>
          <p:nvPr/>
        </p:nvSpPr>
        <p:spPr>
          <a:xfrm>
            <a:off x="1928762" y="4000492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sp>
        <p:nvSpPr>
          <p:cNvPr id="70" name="TextBox 22"/>
          <p:cNvSpPr txBox="1"/>
          <p:nvPr/>
        </p:nvSpPr>
        <p:spPr>
          <a:xfrm>
            <a:off x="2817762" y="4107577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정준호</a:t>
            </a:r>
          </a:p>
        </p:txBody>
      </p:sp>
      <p:sp>
        <p:nvSpPr>
          <p:cNvPr id="73" name="TextBox 25"/>
          <p:cNvSpPr txBox="1"/>
          <p:nvPr/>
        </p:nvSpPr>
        <p:spPr>
          <a:xfrm>
            <a:off x="4822095" y="5643566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 dirty="0" err="1">
                <a:solidFill>
                  <a:srgbClr val="FFFFFF"/>
                </a:solidFill>
                <a:ea typeface="무궁화 고딕"/>
              </a:rPr>
              <a:t>팀원</a:t>
            </a:r>
            <a:endParaRPr lang="en-US" sz="2400" dirty="0">
              <a:solidFill>
                <a:srgbClr val="FFFFFF"/>
              </a:solidFill>
              <a:ea typeface="무궁화 고딕"/>
            </a:endParaRPr>
          </a:p>
        </p:txBody>
      </p:sp>
      <p:sp>
        <p:nvSpPr>
          <p:cNvPr id="75" name="Freeform 27"/>
          <p:cNvSpPr/>
          <p:nvPr/>
        </p:nvSpPr>
        <p:spPr>
          <a:xfrm>
            <a:off x="1928762" y="5484567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sp>
        <p:nvSpPr>
          <p:cNvPr id="76" name="TextBox 28"/>
          <p:cNvSpPr txBox="1"/>
          <p:nvPr/>
        </p:nvSpPr>
        <p:spPr>
          <a:xfrm>
            <a:off x="2817762" y="5591652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조광은</a:t>
            </a:r>
          </a:p>
        </p:txBody>
      </p:sp>
      <p:sp>
        <p:nvSpPr>
          <p:cNvPr id="79" name="TextBox 31"/>
          <p:cNvSpPr txBox="1"/>
          <p:nvPr/>
        </p:nvSpPr>
        <p:spPr>
          <a:xfrm>
            <a:off x="4822283" y="7203327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 dirty="0" err="1">
                <a:solidFill>
                  <a:srgbClr val="FFFFFF"/>
                </a:solidFill>
                <a:ea typeface="무궁화 고딕"/>
              </a:rPr>
              <a:t>팀원</a:t>
            </a:r>
            <a:endParaRPr lang="en-US" sz="2400" dirty="0">
              <a:solidFill>
                <a:srgbClr val="FFFFFF"/>
              </a:solidFill>
              <a:ea typeface="무궁화 고딕"/>
            </a:endParaRPr>
          </a:p>
        </p:txBody>
      </p:sp>
      <p:sp>
        <p:nvSpPr>
          <p:cNvPr id="81" name="Freeform 33"/>
          <p:cNvSpPr/>
          <p:nvPr/>
        </p:nvSpPr>
        <p:spPr>
          <a:xfrm>
            <a:off x="1890662" y="7064467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sp>
        <p:nvSpPr>
          <p:cNvPr id="82" name="TextBox 34"/>
          <p:cNvSpPr txBox="1"/>
          <p:nvPr/>
        </p:nvSpPr>
        <p:spPr>
          <a:xfrm>
            <a:off x="2779662" y="7171552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김영승</a:t>
            </a:r>
          </a:p>
        </p:txBody>
      </p:sp>
      <p:sp>
        <p:nvSpPr>
          <p:cNvPr id="85" name="TextBox 38"/>
          <p:cNvSpPr txBox="1"/>
          <p:nvPr/>
        </p:nvSpPr>
        <p:spPr>
          <a:xfrm>
            <a:off x="4833782" y="8834526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 dirty="0" err="1">
                <a:solidFill>
                  <a:srgbClr val="FFFFFF"/>
                </a:solidFill>
                <a:ea typeface="무궁화 고딕"/>
              </a:rPr>
              <a:t>팀원</a:t>
            </a:r>
            <a:endParaRPr lang="en-US" sz="2400" dirty="0">
              <a:solidFill>
                <a:srgbClr val="FFFFFF"/>
              </a:solidFill>
              <a:ea typeface="무궁화 고딕"/>
            </a:endParaRPr>
          </a:p>
        </p:txBody>
      </p:sp>
      <p:sp>
        <p:nvSpPr>
          <p:cNvPr id="87" name="Freeform 40"/>
          <p:cNvSpPr/>
          <p:nvPr/>
        </p:nvSpPr>
        <p:spPr>
          <a:xfrm>
            <a:off x="1928762" y="8702021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sp>
        <p:nvSpPr>
          <p:cNvPr id="88" name="TextBox 41"/>
          <p:cNvSpPr txBox="1"/>
          <p:nvPr/>
        </p:nvSpPr>
        <p:spPr>
          <a:xfrm>
            <a:off x="2805887" y="8820227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 dirty="0" err="1">
                <a:solidFill>
                  <a:srgbClr val="70E89F"/>
                </a:solidFill>
                <a:ea typeface="무궁화 고딕"/>
              </a:rPr>
              <a:t>현소라</a:t>
            </a:r>
            <a:endParaRPr lang="en-US" sz="2900" dirty="0">
              <a:solidFill>
                <a:srgbClr val="70E89F"/>
              </a:solidFill>
              <a:ea typeface="무궁화 고딕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06800" y="2285980"/>
            <a:ext cx="942981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카카오 </a:t>
            </a:r>
            <a:r>
              <a:rPr lang="ko-KR" altLang="en-US" dirty="0" err="1" smtClean="0">
                <a:solidFill>
                  <a:schemeClr val="bg1"/>
                </a:solidFill>
              </a:rPr>
              <a:t>맵을</a:t>
            </a:r>
            <a:r>
              <a:rPr lang="ko-KR" altLang="en-US" dirty="0" smtClean="0">
                <a:solidFill>
                  <a:schemeClr val="bg1"/>
                </a:solidFill>
              </a:rPr>
              <a:t> 이용한 실시간 </a:t>
            </a:r>
            <a:r>
              <a:rPr lang="ko-KR" altLang="en-US" dirty="0" smtClean="0">
                <a:solidFill>
                  <a:schemeClr val="bg1"/>
                </a:solidFill>
              </a:rPr>
              <a:t>내 위치를 </a:t>
            </a:r>
            <a:r>
              <a:rPr lang="ko-KR" altLang="en-US" dirty="0" err="1" smtClean="0">
                <a:solidFill>
                  <a:schemeClr val="bg1"/>
                </a:solidFill>
              </a:rPr>
              <a:t>한화면에</a:t>
            </a:r>
            <a:r>
              <a:rPr lang="ko-KR" altLang="en-US" dirty="0" smtClean="0">
                <a:solidFill>
                  <a:schemeClr val="bg1"/>
                </a:solidFill>
              </a:rPr>
              <a:t> 위치가 변경될 때마다 갱신해주는 기능이 가장 </a:t>
            </a:r>
            <a:r>
              <a:rPr lang="ko-KR" altLang="en-US" dirty="0" err="1" smtClean="0">
                <a:solidFill>
                  <a:schemeClr val="bg1"/>
                </a:solidFill>
              </a:rPr>
              <a:t>고난이였다</a:t>
            </a:r>
            <a:r>
              <a:rPr lang="ko-KR" altLang="en-US" dirty="0" smtClean="0">
                <a:solidFill>
                  <a:schemeClr val="bg1"/>
                </a:solidFill>
              </a:rPr>
              <a:t> 내가 보지도 </a:t>
            </a:r>
            <a:r>
              <a:rPr lang="ko-KR" altLang="en-US" dirty="0" err="1" smtClean="0">
                <a:solidFill>
                  <a:schemeClr val="bg1"/>
                </a:solidFill>
              </a:rPr>
              <a:t>활용해본적도</a:t>
            </a:r>
            <a:r>
              <a:rPr lang="ko-KR" altLang="en-US" dirty="0" smtClean="0">
                <a:solidFill>
                  <a:schemeClr val="bg1"/>
                </a:solidFill>
              </a:rPr>
              <a:t> 없는 기능이라 답답했으면서도 그 문제를 해결해 </a:t>
            </a:r>
            <a:r>
              <a:rPr lang="ko-KR" altLang="en-US" dirty="0" err="1" smtClean="0">
                <a:solidFill>
                  <a:schemeClr val="bg1"/>
                </a:solidFill>
              </a:rPr>
              <a:t>나가는것이</a:t>
            </a:r>
            <a:r>
              <a:rPr lang="ko-KR" altLang="en-US" dirty="0" smtClean="0">
                <a:solidFill>
                  <a:schemeClr val="bg1"/>
                </a:solidFill>
              </a:rPr>
              <a:t> 재미있고 </a:t>
            </a:r>
            <a:r>
              <a:rPr lang="ko-KR" altLang="en-US" dirty="0" err="1" smtClean="0">
                <a:solidFill>
                  <a:schemeClr val="bg1"/>
                </a:solidFill>
              </a:rPr>
              <a:t>보람됐던거</a:t>
            </a:r>
            <a:r>
              <a:rPr lang="ko-KR" altLang="en-US" dirty="0" smtClean="0">
                <a:solidFill>
                  <a:schemeClr val="bg1"/>
                </a:solidFill>
              </a:rPr>
              <a:t> 같다 또 이번 프로젝트를 하며 단순 코드보다는 개발이란 </a:t>
            </a:r>
            <a:r>
              <a:rPr lang="ko-KR" altLang="en-US" dirty="0" err="1" smtClean="0">
                <a:solidFill>
                  <a:schemeClr val="bg1"/>
                </a:solidFill>
              </a:rPr>
              <a:t>무었인지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조금더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깨닳는</a:t>
            </a:r>
            <a:r>
              <a:rPr lang="ko-KR" altLang="en-US" dirty="0" smtClean="0">
                <a:solidFill>
                  <a:schemeClr val="bg1"/>
                </a:solidFill>
              </a:rPr>
              <a:t> 시간이 </a:t>
            </a:r>
            <a:r>
              <a:rPr lang="ko-KR" altLang="en-US" dirty="0" err="1" smtClean="0">
                <a:solidFill>
                  <a:schemeClr val="bg1"/>
                </a:solidFill>
              </a:rPr>
              <a:t>된것같다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30940" y="3684190"/>
            <a:ext cx="9429816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머신러닝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작업을하면서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BERT,koBERT,kcELECTRA</a:t>
            </a:r>
            <a:r>
              <a:rPr lang="ko-KR" altLang="en-US" dirty="0" smtClean="0">
                <a:solidFill>
                  <a:schemeClr val="bg1"/>
                </a:solidFill>
              </a:rPr>
              <a:t>에 존재에 대해서 알았으며 공부하고 변환하는 과정에서 많은 시행착오를 격으면서 </a:t>
            </a:r>
            <a:r>
              <a:rPr lang="en-US" altLang="ko-KR" dirty="0" smtClean="0">
                <a:solidFill>
                  <a:schemeClr val="bg1"/>
                </a:solidFill>
              </a:rPr>
              <a:t>AI</a:t>
            </a:r>
            <a:r>
              <a:rPr lang="ko-KR" altLang="en-US" dirty="0" smtClean="0">
                <a:solidFill>
                  <a:schemeClr val="bg1"/>
                </a:solidFill>
              </a:rPr>
              <a:t>의 기능에대해서 조금은 </a:t>
            </a:r>
            <a:r>
              <a:rPr lang="ko-KR" altLang="en-US" dirty="0" err="1" smtClean="0">
                <a:solidFill>
                  <a:schemeClr val="bg1"/>
                </a:solidFill>
              </a:rPr>
              <a:t>이해할수있게되었고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파이썬이라는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언어에대해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조금더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깊이감이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생긴것같습니다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그외적으로</a:t>
            </a:r>
            <a:r>
              <a:rPr lang="ko-KR" altLang="en-US" dirty="0" smtClean="0">
                <a:solidFill>
                  <a:schemeClr val="bg1"/>
                </a:solidFill>
              </a:rPr>
              <a:t> 도움을 </a:t>
            </a:r>
            <a:r>
              <a:rPr lang="ko-KR" altLang="en-US" dirty="0" err="1" smtClean="0">
                <a:solidFill>
                  <a:schemeClr val="bg1"/>
                </a:solidFill>
              </a:rPr>
              <a:t>많이받은</a:t>
            </a:r>
            <a:r>
              <a:rPr lang="ko-KR" altLang="en-US" dirty="0" smtClean="0">
                <a:solidFill>
                  <a:schemeClr val="bg1"/>
                </a:solidFill>
              </a:rPr>
              <a:t> 자료들과 이해해나가는 모든 순간들이 힘들고 어려웠지만 재미있었고 한편으로는 다른 언어를 하나 더 </a:t>
            </a:r>
            <a:r>
              <a:rPr lang="ko-KR" altLang="en-US" dirty="0" err="1" smtClean="0">
                <a:solidFill>
                  <a:schemeClr val="bg1"/>
                </a:solidFill>
              </a:rPr>
              <a:t>공부한것같은</a:t>
            </a:r>
            <a:r>
              <a:rPr lang="ko-KR" altLang="en-US" dirty="0" smtClean="0">
                <a:solidFill>
                  <a:schemeClr val="bg1"/>
                </a:solidFill>
              </a:rPr>
              <a:t> 뿌듯함이 있었습니다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246706" y="5310516"/>
            <a:ext cx="942981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카카오 </a:t>
            </a:r>
            <a:r>
              <a:rPr lang="ko-KR" altLang="en-US" dirty="0" err="1" smtClean="0">
                <a:solidFill>
                  <a:schemeClr val="bg1"/>
                </a:solidFill>
              </a:rPr>
              <a:t>맵을</a:t>
            </a:r>
            <a:r>
              <a:rPr lang="ko-KR" altLang="en-US" dirty="0" smtClean="0">
                <a:solidFill>
                  <a:schemeClr val="bg1"/>
                </a:solidFill>
              </a:rPr>
              <a:t> 이용한 실시간 </a:t>
            </a:r>
            <a:r>
              <a:rPr lang="ko-KR" altLang="en-US" dirty="0" err="1" smtClean="0">
                <a:solidFill>
                  <a:schemeClr val="bg1"/>
                </a:solidFill>
              </a:rPr>
              <a:t>내위치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한화면에</a:t>
            </a:r>
            <a:r>
              <a:rPr lang="ko-KR" altLang="en-US" dirty="0" smtClean="0">
                <a:solidFill>
                  <a:schemeClr val="bg1"/>
                </a:solidFill>
              </a:rPr>
              <a:t> 위치가 변경될 때마다 갱신해주는 기능이 가장 </a:t>
            </a:r>
            <a:r>
              <a:rPr lang="ko-KR" altLang="en-US" dirty="0" err="1" smtClean="0">
                <a:solidFill>
                  <a:schemeClr val="bg1"/>
                </a:solidFill>
              </a:rPr>
              <a:t>고난이였다</a:t>
            </a:r>
            <a:r>
              <a:rPr lang="ko-KR" altLang="en-US" dirty="0" smtClean="0">
                <a:solidFill>
                  <a:schemeClr val="bg1"/>
                </a:solidFill>
              </a:rPr>
              <a:t> 내가 보지도 </a:t>
            </a:r>
            <a:r>
              <a:rPr lang="ko-KR" altLang="en-US" dirty="0" err="1" smtClean="0">
                <a:solidFill>
                  <a:schemeClr val="bg1"/>
                </a:solidFill>
              </a:rPr>
              <a:t>활용해본적도</a:t>
            </a:r>
            <a:r>
              <a:rPr lang="ko-KR" altLang="en-US" dirty="0" smtClean="0">
                <a:solidFill>
                  <a:schemeClr val="bg1"/>
                </a:solidFill>
              </a:rPr>
              <a:t> 없는 기능이라 답답했으면서도 그 문제를 해결해 </a:t>
            </a:r>
            <a:r>
              <a:rPr lang="ko-KR" altLang="en-US" dirty="0" err="1" smtClean="0">
                <a:solidFill>
                  <a:schemeClr val="bg1"/>
                </a:solidFill>
              </a:rPr>
              <a:t>나가는것이</a:t>
            </a:r>
            <a:r>
              <a:rPr lang="ko-KR" altLang="en-US" dirty="0" smtClean="0">
                <a:solidFill>
                  <a:schemeClr val="bg1"/>
                </a:solidFill>
              </a:rPr>
              <a:t> 재미있고 </a:t>
            </a:r>
            <a:r>
              <a:rPr lang="ko-KR" altLang="en-US" dirty="0" err="1" smtClean="0">
                <a:solidFill>
                  <a:schemeClr val="bg1"/>
                </a:solidFill>
              </a:rPr>
              <a:t>보람됐던거</a:t>
            </a:r>
            <a:r>
              <a:rPr lang="ko-KR" altLang="en-US" dirty="0" smtClean="0">
                <a:solidFill>
                  <a:schemeClr val="bg1"/>
                </a:solidFill>
              </a:rPr>
              <a:t> 같다 또 이번 프로젝트를 하며 단순 코드보다는 개발이란 </a:t>
            </a:r>
            <a:r>
              <a:rPr lang="ko-KR" altLang="en-US" dirty="0" err="1" smtClean="0">
                <a:solidFill>
                  <a:schemeClr val="bg1"/>
                </a:solidFill>
              </a:rPr>
              <a:t>무었인지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조금더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깨닳는</a:t>
            </a:r>
            <a:r>
              <a:rPr lang="ko-KR" altLang="en-US" dirty="0" smtClean="0">
                <a:solidFill>
                  <a:schemeClr val="bg1"/>
                </a:solidFill>
              </a:rPr>
              <a:t> 시간이 </a:t>
            </a:r>
            <a:r>
              <a:rPr lang="ko-KR" altLang="en-US" dirty="0" err="1" smtClean="0">
                <a:solidFill>
                  <a:schemeClr val="bg1"/>
                </a:solidFill>
              </a:rPr>
              <a:t>된것같다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70846" y="6881170"/>
            <a:ext cx="942981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이번 프로젝트를 통해 기본 </a:t>
            </a:r>
            <a:r>
              <a:rPr lang="en-US" altLang="ko-KR" dirty="0" smtClean="0">
                <a:solidFill>
                  <a:schemeClr val="bg1"/>
                </a:solidFill>
              </a:rPr>
              <a:t>CRUD</a:t>
            </a:r>
            <a:r>
              <a:rPr lang="ko-KR" altLang="en-US" dirty="0" smtClean="0">
                <a:solidFill>
                  <a:schemeClr val="bg1"/>
                </a:solidFill>
              </a:rPr>
              <a:t>에 이해도가 굉장히 높아졌지만  한번에 동작으로 서로 다른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테이블의 값을 동시에 변화 시키면서 실시간 </a:t>
            </a:r>
            <a:r>
              <a:rPr lang="ko-KR" altLang="en-US" dirty="0" err="1" smtClean="0">
                <a:solidFill>
                  <a:schemeClr val="bg1"/>
                </a:solidFill>
              </a:rPr>
              <a:t>으로</a:t>
            </a:r>
            <a:r>
              <a:rPr lang="ko-KR" altLang="en-US" dirty="0" smtClean="0">
                <a:solidFill>
                  <a:schemeClr val="bg1"/>
                </a:solidFill>
              </a:rPr>
              <a:t> 화면에 대입시키는 과정이 많이 </a:t>
            </a:r>
            <a:r>
              <a:rPr lang="ko-KR" altLang="en-US" dirty="0" err="1" smtClean="0">
                <a:solidFill>
                  <a:schemeClr val="bg1"/>
                </a:solidFill>
              </a:rPr>
              <a:t>어려웠습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63454" y="8374958"/>
            <a:ext cx="9429816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웹은 </a:t>
            </a:r>
            <a:r>
              <a:rPr lang="en-US" altLang="ko-KR" dirty="0" smtClean="0">
                <a:solidFill>
                  <a:schemeClr val="bg1"/>
                </a:solidFill>
              </a:rPr>
              <a:t>UI</a:t>
            </a:r>
            <a:r>
              <a:rPr lang="ko-KR" altLang="en-US" dirty="0" smtClean="0">
                <a:solidFill>
                  <a:schemeClr val="bg1"/>
                </a:solidFill>
              </a:rPr>
              <a:t>의 자유도가 높았고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컴포넌트의 재활용을 잘 활용하면 편리 </a:t>
            </a:r>
            <a:r>
              <a:rPr lang="ko-KR" altLang="en-US" dirty="0" err="1" smtClean="0">
                <a:solidFill>
                  <a:schemeClr val="bg1"/>
                </a:solidFill>
              </a:rPr>
              <a:t>할거같다는</a:t>
            </a:r>
            <a:r>
              <a:rPr lang="ko-KR" altLang="en-US" dirty="0" smtClean="0">
                <a:solidFill>
                  <a:schemeClr val="bg1"/>
                </a:solidFill>
              </a:rPr>
              <a:t> 생각이 들었습니다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서버 작업이 </a:t>
            </a:r>
            <a:r>
              <a:rPr lang="ko-KR" altLang="en-US" dirty="0" err="1" smtClean="0">
                <a:solidFill>
                  <a:schemeClr val="bg1"/>
                </a:solidFill>
              </a:rPr>
              <a:t>앱보다</a:t>
            </a:r>
            <a:r>
              <a:rPr lang="ko-KR" altLang="en-US" dirty="0" smtClean="0">
                <a:solidFill>
                  <a:schemeClr val="bg1"/>
                </a:solidFill>
              </a:rPr>
              <a:t> 간결하고 편리했으며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훅</a:t>
            </a:r>
            <a:r>
              <a:rPr lang="en-US" altLang="ko-KR" dirty="0" smtClean="0">
                <a:solidFill>
                  <a:schemeClr val="bg1"/>
                </a:solidFill>
              </a:rPr>
              <a:t>(hook)</a:t>
            </a:r>
            <a:r>
              <a:rPr lang="ko-KR" altLang="en-US" dirty="0" smtClean="0">
                <a:solidFill>
                  <a:schemeClr val="bg1"/>
                </a:solidFill>
              </a:rPr>
              <a:t>의 사용성도 좋았습니다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하지만 값이 바뀌었을 때 실시간으로 화면을 갱신하는 것은 어려웠습니다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이번에 웹의 </a:t>
            </a:r>
            <a:r>
              <a:rPr lang="en-US" altLang="ko-KR" dirty="0" err="1" smtClean="0">
                <a:solidFill>
                  <a:schemeClr val="bg1"/>
                </a:solidFill>
              </a:rPr>
              <a:t>LifeCycle</a:t>
            </a:r>
            <a:r>
              <a:rPr lang="ko-KR" altLang="en-US" dirty="0" smtClean="0">
                <a:solidFill>
                  <a:schemeClr val="bg1"/>
                </a:solidFill>
              </a:rPr>
              <a:t>을 조금 이해하게 되었고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웹 화면을 만들면서 웹의 매력을 조금이나마 알게 된 것 같습니다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531674" y="2206750"/>
            <a:ext cx="8265051" cy="3689887"/>
            <a:chOff x="0" y="0"/>
            <a:chExt cx="2176804" cy="9718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6804" cy="971822"/>
            </a:xfrm>
            <a:custGeom>
              <a:avLst/>
              <a:gdLst/>
              <a:ahLst/>
              <a:cxnLst/>
              <a:rect l="l" t="t" r="r" b="b"/>
              <a:pathLst>
                <a:path w="2176804" h="971822">
                  <a:moveTo>
                    <a:pt x="47772" y="0"/>
                  </a:moveTo>
                  <a:lnTo>
                    <a:pt x="2129032" y="0"/>
                  </a:lnTo>
                  <a:cubicBezTo>
                    <a:pt x="2141701" y="0"/>
                    <a:pt x="2153852" y="5033"/>
                    <a:pt x="2162811" y="13992"/>
                  </a:cubicBezTo>
                  <a:cubicBezTo>
                    <a:pt x="2171771" y="22951"/>
                    <a:pt x="2176804" y="35102"/>
                    <a:pt x="2176804" y="47772"/>
                  </a:cubicBezTo>
                  <a:lnTo>
                    <a:pt x="2176804" y="924050"/>
                  </a:lnTo>
                  <a:cubicBezTo>
                    <a:pt x="2176804" y="936720"/>
                    <a:pt x="2171771" y="948871"/>
                    <a:pt x="2162811" y="957830"/>
                  </a:cubicBezTo>
                  <a:cubicBezTo>
                    <a:pt x="2153852" y="966789"/>
                    <a:pt x="2141701" y="971822"/>
                    <a:pt x="2129032" y="971822"/>
                  </a:cubicBezTo>
                  <a:lnTo>
                    <a:pt x="47772" y="971822"/>
                  </a:lnTo>
                  <a:cubicBezTo>
                    <a:pt x="35102" y="971822"/>
                    <a:pt x="22951" y="966789"/>
                    <a:pt x="13992" y="957830"/>
                  </a:cubicBezTo>
                  <a:cubicBezTo>
                    <a:pt x="5033" y="948871"/>
                    <a:pt x="0" y="936720"/>
                    <a:pt x="0" y="924050"/>
                  </a:cubicBezTo>
                  <a:lnTo>
                    <a:pt x="0" y="47772"/>
                  </a:lnTo>
                  <a:cubicBezTo>
                    <a:pt x="0" y="35102"/>
                    <a:pt x="5033" y="22951"/>
                    <a:pt x="13992" y="13992"/>
                  </a:cubicBezTo>
                  <a:cubicBezTo>
                    <a:pt x="22951" y="5033"/>
                    <a:pt x="35102" y="0"/>
                    <a:pt x="47772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176804" cy="97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501900" y="2824441"/>
            <a:ext cx="6324600" cy="240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기존 일정관리 앱의 한계 :</a:t>
            </a:r>
          </a:p>
          <a:p>
            <a:pPr marL="265431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사용자의 높은 자율성으로 인한 낮은 목표 달성률</a:t>
            </a:r>
          </a:p>
          <a:p>
            <a:pPr marL="265431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단순 체크리스트 형태로 지속적인 사용 동기 부족</a:t>
            </a:r>
          </a:p>
          <a:p>
            <a:pPr marL="265431" lvl="1" indent="-132715" algn="l">
              <a:lnSpc>
                <a:spcPts val="2738"/>
              </a:lnSpc>
            </a:pPr>
            <a:endParaRPr/>
          </a:p>
          <a:p>
            <a:pPr marL="265431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효과적인 목표 관리 도구의 필요성 :</a:t>
            </a:r>
          </a:p>
          <a:p>
            <a:pPr marL="265431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목표 달성을 위한 동기부여 요소 부재</a:t>
            </a:r>
          </a:p>
          <a:p>
            <a:pPr marL="265431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개인화된 일정 분석 및 추천 기능의 부족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290858" y="6119076"/>
            <a:ext cx="9183831" cy="3689887"/>
            <a:chOff x="0" y="0"/>
            <a:chExt cx="2418787" cy="9718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18787" cy="971822"/>
            </a:xfrm>
            <a:custGeom>
              <a:avLst/>
              <a:gdLst/>
              <a:ahLst/>
              <a:cxnLst/>
              <a:rect l="l" t="t" r="r" b="b"/>
              <a:pathLst>
                <a:path w="2418787" h="971822">
                  <a:moveTo>
                    <a:pt x="42993" y="0"/>
                  </a:moveTo>
                  <a:lnTo>
                    <a:pt x="2375794" y="0"/>
                  </a:lnTo>
                  <a:cubicBezTo>
                    <a:pt x="2399538" y="0"/>
                    <a:pt x="2418787" y="19248"/>
                    <a:pt x="2418787" y="42993"/>
                  </a:cubicBezTo>
                  <a:lnTo>
                    <a:pt x="2418787" y="928829"/>
                  </a:lnTo>
                  <a:cubicBezTo>
                    <a:pt x="2418787" y="952573"/>
                    <a:pt x="2399538" y="971822"/>
                    <a:pt x="2375794" y="971822"/>
                  </a:cubicBezTo>
                  <a:lnTo>
                    <a:pt x="42993" y="971822"/>
                  </a:lnTo>
                  <a:cubicBezTo>
                    <a:pt x="19248" y="971822"/>
                    <a:pt x="0" y="952573"/>
                    <a:pt x="0" y="928829"/>
                  </a:cubicBezTo>
                  <a:lnTo>
                    <a:pt x="0" y="42993"/>
                  </a:lnTo>
                  <a:cubicBezTo>
                    <a:pt x="0" y="19248"/>
                    <a:pt x="19248" y="0"/>
                    <a:pt x="42993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2418787" cy="97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081053" y="5743437"/>
            <a:ext cx="5603441" cy="751278"/>
            <a:chOff x="0" y="0"/>
            <a:chExt cx="1475803" cy="1978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75803" cy="197867"/>
            </a:xfrm>
            <a:custGeom>
              <a:avLst/>
              <a:gdLst/>
              <a:ahLst/>
              <a:cxnLst/>
              <a:rect l="l" t="t" r="r" b="b"/>
              <a:pathLst>
                <a:path w="1475803" h="197867">
                  <a:moveTo>
                    <a:pt x="70463" y="0"/>
                  </a:moveTo>
                  <a:lnTo>
                    <a:pt x="1405340" y="0"/>
                  </a:lnTo>
                  <a:cubicBezTo>
                    <a:pt x="1444256" y="0"/>
                    <a:pt x="1475803" y="31548"/>
                    <a:pt x="1475803" y="70463"/>
                  </a:cubicBezTo>
                  <a:lnTo>
                    <a:pt x="1475803" y="127404"/>
                  </a:lnTo>
                  <a:cubicBezTo>
                    <a:pt x="1475803" y="166320"/>
                    <a:pt x="1444256" y="197867"/>
                    <a:pt x="1405340" y="197867"/>
                  </a:cubicBezTo>
                  <a:lnTo>
                    <a:pt x="70463" y="197867"/>
                  </a:lnTo>
                  <a:cubicBezTo>
                    <a:pt x="31548" y="197867"/>
                    <a:pt x="0" y="166320"/>
                    <a:pt x="0" y="127404"/>
                  </a:cubicBezTo>
                  <a:lnTo>
                    <a:pt x="0" y="70463"/>
                  </a:lnTo>
                  <a:cubicBezTo>
                    <a:pt x="0" y="31548"/>
                    <a:pt x="31548" y="0"/>
                    <a:pt x="70463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1475803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프로젝트 기획 의도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814733" y="7042807"/>
            <a:ext cx="9080500" cy="245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431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게이미피케이션과 AI 기술을 활용하여 일정목표 달성률을 높임</a:t>
            </a:r>
          </a:p>
          <a:p>
            <a:pPr marL="265431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일정관리에 대한 지속적인 동기 부여 </a:t>
            </a:r>
          </a:p>
          <a:p>
            <a:pPr marL="265431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사용자의 생산성 향상과 성취감 증대를 목표로 함.</a:t>
            </a:r>
          </a:p>
          <a:p>
            <a:pPr marL="265431" lvl="1" indent="-132715" algn="l">
              <a:lnSpc>
                <a:spcPts val="2738"/>
              </a:lnSpc>
            </a:pPr>
            <a:endParaRPr/>
          </a:p>
          <a:p>
            <a:pPr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기존의 단순 체크리스트 형태의 일정관리 앱과 차별화되며, </a:t>
            </a:r>
          </a:p>
          <a:p>
            <a:pPr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사용자에게 더욱 효과적이고 재미있게 일정관리를 제공합니다.</a:t>
            </a:r>
          </a:p>
          <a:p>
            <a:pPr marL="301625" lvl="1" indent="-150812" algn="l">
              <a:lnSpc>
                <a:spcPts val="3112"/>
              </a:lnSpc>
            </a:pPr>
            <a:endParaRPr/>
          </a:p>
        </p:txBody>
      </p:sp>
      <p:sp>
        <p:nvSpPr>
          <p:cNvPr id="23" name="Freeform 2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03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3142773" y="1831111"/>
            <a:ext cx="5042855" cy="751278"/>
            <a:chOff x="0" y="0"/>
            <a:chExt cx="1328159" cy="19786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28159" cy="197867"/>
            </a:xfrm>
            <a:custGeom>
              <a:avLst/>
              <a:gdLst/>
              <a:ahLst/>
              <a:cxnLst/>
              <a:rect l="l" t="t" r="r" b="b"/>
              <a:pathLst>
                <a:path w="1328159" h="197867">
                  <a:moveTo>
                    <a:pt x="78297" y="0"/>
                  </a:moveTo>
                  <a:lnTo>
                    <a:pt x="1249863" y="0"/>
                  </a:lnTo>
                  <a:cubicBezTo>
                    <a:pt x="1293105" y="0"/>
                    <a:pt x="1328159" y="35055"/>
                    <a:pt x="1328159" y="78297"/>
                  </a:cubicBezTo>
                  <a:lnTo>
                    <a:pt x="1328159" y="119571"/>
                  </a:lnTo>
                  <a:cubicBezTo>
                    <a:pt x="1328159" y="140336"/>
                    <a:pt x="1319910" y="160251"/>
                    <a:pt x="1305227" y="174935"/>
                  </a:cubicBezTo>
                  <a:cubicBezTo>
                    <a:pt x="1290543" y="189618"/>
                    <a:pt x="1270628" y="197867"/>
                    <a:pt x="1249863" y="197867"/>
                  </a:cubicBezTo>
                  <a:lnTo>
                    <a:pt x="78297" y="197867"/>
                  </a:lnTo>
                  <a:cubicBezTo>
                    <a:pt x="35055" y="197867"/>
                    <a:pt x="0" y="162813"/>
                    <a:pt x="0" y="119571"/>
                  </a:cubicBezTo>
                  <a:lnTo>
                    <a:pt x="0" y="78297"/>
                  </a:lnTo>
                  <a:cubicBezTo>
                    <a:pt x="0" y="35055"/>
                    <a:pt x="35055" y="0"/>
                    <a:pt x="78297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1328159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프로젝트 선정 배경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53608" y="594882"/>
            <a:ext cx="5975946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01.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개요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290858" y="851073"/>
            <a:ext cx="2410085" cy="44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3499" spc="-53">
                <a:solidFill>
                  <a:srgbClr val="70E89F"/>
                </a:solidFill>
                <a:ea typeface="무궁화 고딕"/>
              </a:rPr>
              <a:t>프로젝트 주제</a:t>
            </a:r>
          </a:p>
        </p:txBody>
      </p:sp>
      <p:sp>
        <p:nvSpPr>
          <p:cNvPr id="31" name="AutoShape 31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953608" y="2300186"/>
            <a:ext cx="15305692" cy="7490861"/>
            <a:chOff x="0" y="0"/>
            <a:chExt cx="4031129" cy="19729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31129" cy="1972902"/>
            </a:xfrm>
            <a:custGeom>
              <a:avLst/>
              <a:gdLst/>
              <a:ahLst/>
              <a:cxnLst/>
              <a:rect l="l" t="t" r="r" b="b"/>
              <a:pathLst>
                <a:path w="4031129" h="1972902">
                  <a:moveTo>
                    <a:pt x="25797" y="0"/>
                  </a:moveTo>
                  <a:lnTo>
                    <a:pt x="4005332" y="0"/>
                  </a:lnTo>
                  <a:cubicBezTo>
                    <a:pt x="4012174" y="0"/>
                    <a:pt x="4018735" y="2718"/>
                    <a:pt x="4023573" y="7556"/>
                  </a:cubicBezTo>
                  <a:cubicBezTo>
                    <a:pt x="4028411" y="12394"/>
                    <a:pt x="4031129" y="18955"/>
                    <a:pt x="4031129" y="25797"/>
                  </a:cubicBezTo>
                  <a:lnTo>
                    <a:pt x="4031129" y="1947105"/>
                  </a:lnTo>
                  <a:cubicBezTo>
                    <a:pt x="4031129" y="1953947"/>
                    <a:pt x="4028411" y="1960508"/>
                    <a:pt x="4023573" y="1965346"/>
                  </a:cubicBezTo>
                  <a:cubicBezTo>
                    <a:pt x="4018735" y="1970184"/>
                    <a:pt x="4012174" y="1972902"/>
                    <a:pt x="4005332" y="1972902"/>
                  </a:cubicBezTo>
                  <a:lnTo>
                    <a:pt x="25797" y="1972902"/>
                  </a:lnTo>
                  <a:cubicBezTo>
                    <a:pt x="18955" y="1972902"/>
                    <a:pt x="12394" y="1970184"/>
                    <a:pt x="7556" y="1965346"/>
                  </a:cubicBezTo>
                  <a:cubicBezTo>
                    <a:pt x="2718" y="1960508"/>
                    <a:pt x="0" y="1953947"/>
                    <a:pt x="0" y="1947105"/>
                  </a:cubicBezTo>
                  <a:lnTo>
                    <a:pt x="0" y="25797"/>
                  </a:lnTo>
                  <a:cubicBezTo>
                    <a:pt x="0" y="18955"/>
                    <a:pt x="2718" y="12394"/>
                    <a:pt x="7556" y="7556"/>
                  </a:cubicBezTo>
                  <a:cubicBezTo>
                    <a:pt x="12394" y="2718"/>
                    <a:pt x="18955" y="0"/>
                    <a:pt x="25797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4031129" cy="1972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05050" y="3657198"/>
            <a:ext cx="7007670" cy="549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일정관리 시스템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일일 일정 초기화: 매일 0시에 일정 목록 자동 초기화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DB 구축: Dothome 서버 활용, PHP CRUD 기능 구현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AI 분석: ChatGPT API를 활용한 일정 분석 및 추천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위치 기반 서비스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GPS 연동: 일정관리 페이지와 지도 연동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장소 기록 및 표시: 사용자의 방문 목표 추적 및 시각화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커뮤니티 기능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웹 기술 활용: 게시판 화면 구성 및 기능 구현</a:t>
            </a:r>
          </a:p>
          <a:p>
            <a:pPr algn="l">
              <a:lnSpc>
                <a:spcPts val="2736"/>
              </a:lnSpc>
            </a:pPr>
            <a:r>
              <a:rPr lang="en-US" sz="2199">
                <a:solidFill>
                  <a:srgbClr val="FFFFFF"/>
                </a:solidFill>
                <a:latin typeface="무궁화 고딕 Light"/>
                <a:ea typeface="무궁화 고딕 Light"/>
              </a:rPr>
              <a:t>텍스트 분석: 딥러닝 자연어 처리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(KoELECTRA 모델) 활용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715504" y="3643302"/>
            <a:ext cx="7230137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사용자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 smtClean="0">
                <a:solidFill>
                  <a:srgbClr val="FFFFFF"/>
                </a:solidFill>
                <a:ea typeface="무궁화 고딕 Light"/>
              </a:rPr>
              <a:t>관리</a:t>
            </a:r>
            <a:endParaRPr/>
          </a:p>
          <a:p>
            <a:pPr marL="265430" lvl="1" indent="-132715" algn="l">
              <a:lnSpc>
                <a:spcPts val="2738"/>
              </a:lnSpc>
            </a:pP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인증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시스템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: Firebase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Auth를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활용한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회원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로그인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및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인증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관리</a:t>
            </a:r>
            <a:endParaRPr lang="en-US" sz="2200" dirty="0">
              <a:solidFill>
                <a:srgbClr val="FFFFFF"/>
              </a:solidFill>
              <a:latin typeface="무궁화 고딕 Light"/>
              <a:ea typeface="무궁화 고딕 Light"/>
            </a:endParaRPr>
          </a:p>
          <a:p>
            <a:pPr marL="265430" lvl="1" indent="-132715" algn="l">
              <a:lnSpc>
                <a:spcPts val="2738"/>
              </a:lnSpc>
            </a:pP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데이터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관리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: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Dothome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서버를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이용한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회원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정보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및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일정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데이터베이스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 smtClean="0">
                <a:solidFill>
                  <a:srgbClr val="FFFFFF"/>
                </a:solidFill>
                <a:latin typeface="무궁화 고딕 Light"/>
                <a:ea typeface="무궁화 고딕 Light"/>
              </a:rPr>
              <a:t>구축</a:t>
            </a:r>
            <a:endParaRPr lang="en-US" sz="2200" dirty="0" smtClean="0">
              <a:solidFill>
                <a:srgbClr val="FFFFFF"/>
              </a:solidFill>
              <a:latin typeface="무궁화 고딕 Light"/>
              <a:ea typeface="무궁화 고딕 Light"/>
            </a:endParaRPr>
          </a:p>
          <a:p>
            <a:pPr marL="265430" lvl="1" indent="-132715" algn="l">
              <a:lnSpc>
                <a:spcPts val="2738"/>
              </a:lnSpc>
            </a:pPr>
            <a:endParaRPr lang="en-US" sz="2200" dirty="0">
              <a:solidFill>
                <a:srgbClr val="FFFFFF"/>
              </a:solidFill>
              <a:latin typeface="무궁화 고딕 Light"/>
              <a:ea typeface="무궁화 고딕 Light"/>
            </a:endParaRP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AI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기술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적용</a:t>
            </a:r>
            <a:endParaRPr lang="en-US" sz="2200" dirty="0">
              <a:solidFill>
                <a:srgbClr val="FFFFFF"/>
              </a:solidFill>
              <a:latin typeface="무궁화 고딕 Light"/>
              <a:ea typeface="무궁화 고딕 Light"/>
            </a:endParaRPr>
          </a:p>
          <a:p>
            <a:pPr marL="265430" lvl="1" indent="-132715" algn="l">
              <a:lnSpc>
                <a:spcPts val="2738"/>
              </a:lnSpc>
            </a:pP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일정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분석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: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ChatGPT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API를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활용한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프롬프트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구조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설계</a:t>
            </a:r>
            <a:endParaRPr lang="en-US" sz="2200" dirty="0">
              <a:solidFill>
                <a:srgbClr val="FFFFFF"/>
              </a:solidFill>
              <a:latin typeface="무궁화 고딕 Light"/>
              <a:ea typeface="무궁화 고딕 Light"/>
            </a:endParaRPr>
          </a:p>
          <a:p>
            <a:pPr marL="265430" lvl="1" indent="-132715" algn="l">
              <a:lnSpc>
                <a:spcPts val="2738"/>
              </a:lnSpc>
            </a:pP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텍스트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분석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: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KoELECTRA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모델을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이용한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자연어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처리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및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결과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도출</a:t>
            </a:r>
            <a:endParaRPr lang="en-US" sz="2200" dirty="0">
              <a:solidFill>
                <a:srgbClr val="FFFFFF"/>
              </a:solidFill>
              <a:latin typeface="무궁화 고딕 Light"/>
              <a:ea typeface="무궁화 고딕 Light"/>
            </a:endParaRPr>
          </a:p>
        </p:txBody>
      </p:sp>
      <p:sp>
        <p:nvSpPr>
          <p:cNvPr id="17" name="TextBox 17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53608" y="594882"/>
            <a:ext cx="6261698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01.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개요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19" name="AutoShape 19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8107677" y="851073"/>
            <a:ext cx="2410085" cy="44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3499" spc="-53">
                <a:solidFill>
                  <a:srgbClr val="70E89F"/>
                </a:solidFill>
                <a:ea typeface="무궁화 고딕"/>
              </a:rPr>
              <a:t>프로젝트 내용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717800" y="1924547"/>
            <a:ext cx="5042855" cy="751278"/>
            <a:chOff x="0" y="0"/>
            <a:chExt cx="1328159" cy="1978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28159" cy="197867"/>
            </a:xfrm>
            <a:custGeom>
              <a:avLst/>
              <a:gdLst/>
              <a:ahLst/>
              <a:cxnLst/>
              <a:rect l="l" t="t" r="r" b="b"/>
              <a:pathLst>
                <a:path w="1328159" h="197867">
                  <a:moveTo>
                    <a:pt x="78297" y="0"/>
                  </a:moveTo>
                  <a:lnTo>
                    <a:pt x="1249863" y="0"/>
                  </a:lnTo>
                  <a:cubicBezTo>
                    <a:pt x="1293105" y="0"/>
                    <a:pt x="1328159" y="35055"/>
                    <a:pt x="1328159" y="78297"/>
                  </a:cubicBezTo>
                  <a:lnTo>
                    <a:pt x="1328159" y="119571"/>
                  </a:lnTo>
                  <a:cubicBezTo>
                    <a:pt x="1328159" y="140336"/>
                    <a:pt x="1319910" y="160251"/>
                    <a:pt x="1305227" y="174935"/>
                  </a:cubicBezTo>
                  <a:cubicBezTo>
                    <a:pt x="1290543" y="189618"/>
                    <a:pt x="1270628" y="197867"/>
                    <a:pt x="1249863" y="197867"/>
                  </a:cubicBezTo>
                  <a:lnTo>
                    <a:pt x="78297" y="197867"/>
                  </a:lnTo>
                  <a:cubicBezTo>
                    <a:pt x="35055" y="197867"/>
                    <a:pt x="0" y="162813"/>
                    <a:pt x="0" y="119571"/>
                  </a:cubicBezTo>
                  <a:lnTo>
                    <a:pt x="0" y="78297"/>
                  </a:lnTo>
                  <a:cubicBezTo>
                    <a:pt x="0" y="35055"/>
                    <a:pt x="35055" y="0"/>
                    <a:pt x="78297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1328159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구현 내용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23773" y="2581275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87123" y="3309060"/>
            <a:ext cx="4216400" cy="449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>
                <a:solidFill>
                  <a:srgbClr val="FFFFFF"/>
                </a:solidFill>
                <a:ea typeface="무궁화 고딕"/>
              </a:rPr>
              <a:t>컨셉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3244423" y="5291138"/>
            <a:ext cx="1701800" cy="47625"/>
          </a:xfrm>
          <a:custGeom>
            <a:avLst/>
            <a:gdLst/>
            <a:ahLst/>
            <a:cxnLst/>
            <a:rect l="l" t="t" r="r" b="b"/>
            <a:pathLst>
              <a:path w="1701800" h="47625">
                <a:moveTo>
                  <a:pt x="0" y="0"/>
                </a:moveTo>
                <a:lnTo>
                  <a:pt x="1701800" y="0"/>
                </a:lnTo>
                <a:lnTo>
                  <a:pt x="1701800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5233" r="-7523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974673" y="4343400"/>
            <a:ext cx="241300" cy="241300"/>
          </a:xfrm>
          <a:custGeom>
            <a:avLst/>
            <a:gdLst/>
            <a:ahLst/>
            <a:cxnLst/>
            <a:rect l="l" t="t" r="r" b="b"/>
            <a:pathLst>
              <a:path w="241300" h="241300">
                <a:moveTo>
                  <a:pt x="0" y="0"/>
                </a:moveTo>
                <a:lnTo>
                  <a:pt x="241300" y="0"/>
                </a:lnTo>
                <a:lnTo>
                  <a:pt x="241300" y="241300"/>
                </a:lnTo>
                <a:lnTo>
                  <a:pt x="0" y="241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029429" y="6137275"/>
            <a:ext cx="5051895" cy="3289300"/>
            <a:chOff x="0" y="0"/>
            <a:chExt cx="1330540" cy="8663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0540" cy="866318"/>
            </a:xfrm>
            <a:custGeom>
              <a:avLst/>
              <a:gdLst/>
              <a:ahLst/>
              <a:cxnLst/>
              <a:rect l="l" t="t" r="r" b="b"/>
              <a:pathLst>
                <a:path w="1330540" h="866318">
                  <a:moveTo>
                    <a:pt x="78156" y="0"/>
                  </a:moveTo>
                  <a:lnTo>
                    <a:pt x="1252384" y="0"/>
                  </a:lnTo>
                  <a:cubicBezTo>
                    <a:pt x="1295548" y="0"/>
                    <a:pt x="1330540" y="34992"/>
                    <a:pt x="1330540" y="78156"/>
                  </a:cubicBezTo>
                  <a:lnTo>
                    <a:pt x="1330540" y="788161"/>
                  </a:lnTo>
                  <a:cubicBezTo>
                    <a:pt x="1330540" y="808890"/>
                    <a:pt x="1322306" y="828769"/>
                    <a:pt x="1307649" y="843426"/>
                  </a:cubicBezTo>
                  <a:cubicBezTo>
                    <a:pt x="1292992" y="858083"/>
                    <a:pt x="1273112" y="866318"/>
                    <a:pt x="1252384" y="866318"/>
                  </a:cubicBezTo>
                  <a:lnTo>
                    <a:pt x="78156" y="866318"/>
                  </a:lnTo>
                  <a:cubicBezTo>
                    <a:pt x="34992" y="866318"/>
                    <a:pt x="0" y="831326"/>
                    <a:pt x="0" y="788161"/>
                  </a:cubicBezTo>
                  <a:lnTo>
                    <a:pt x="0" y="78156"/>
                  </a:lnTo>
                  <a:cubicBezTo>
                    <a:pt x="0" y="57428"/>
                    <a:pt x="8234" y="37549"/>
                    <a:pt x="22891" y="22891"/>
                  </a:cubicBezTo>
                  <a:cubicBezTo>
                    <a:pt x="37549" y="8234"/>
                    <a:pt x="57428" y="0"/>
                    <a:pt x="78156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330540" cy="86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77483" y="6137275"/>
            <a:ext cx="5051895" cy="3289300"/>
            <a:chOff x="0" y="0"/>
            <a:chExt cx="1330540" cy="8663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30540" cy="866318"/>
            </a:xfrm>
            <a:custGeom>
              <a:avLst/>
              <a:gdLst/>
              <a:ahLst/>
              <a:cxnLst/>
              <a:rect l="l" t="t" r="r" b="b"/>
              <a:pathLst>
                <a:path w="1330540" h="866318">
                  <a:moveTo>
                    <a:pt x="78156" y="0"/>
                  </a:moveTo>
                  <a:lnTo>
                    <a:pt x="1252384" y="0"/>
                  </a:lnTo>
                  <a:cubicBezTo>
                    <a:pt x="1295548" y="0"/>
                    <a:pt x="1330540" y="34992"/>
                    <a:pt x="1330540" y="78156"/>
                  </a:cubicBezTo>
                  <a:lnTo>
                    <a:pt x="1330540" y="788161"/>
                  </a:lnTo>
                  <a:cubicBezTo>
                    <a:pt x="1330540" y="808890"/>
                    <a:pt x="1322306" y="828769"/>
                    <a:pt x="1307649" y="843426"/>
                  </a:cubicBezTo>
                  <a:cubicBezTo>
                    <a:pt x="1292992" y="858083"/>
                    <a:pt x="1273112" y="866318"/>
                    <a:pt x="1252384" y="866318"/>
                  </a:cubicBezTo>
                  <a:lnTo>
                    <a:pt x="78156" y="866318"/>
                  </a:lnTo>
                  <a:cubicBezTo>
                    <a:pt x="34992" y="866318"/>
                    <a:pt x="0" y="831326"/>
                    <a:pt x="0" y="788161"/>
                  </a:cubicBezTo>
                  <a:lnTo>
                    <a:pt x="0" y="78156"/>
                  </a:lnTo>
                  <a:cubicBezTo>
                    <a:pt x="0" y="57428"/>
                    <a:pt x="8234" y="37549"/>
                    <a:pt x="22891" y="22891"/>
                  </a:cubicBezTo>
                  <a:cubicBezTo>
                    <a:pt x="37549" y="8234"/>
                    <a:pt x="57428" y="0"/>
                    <a:pt x="78156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1330540" cy="86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3982781" y="6045200"/>
            <a:ext cx="241300" cy="241300"/>
          </a:xfrm>
          <a:custGeom>
            <a:avLst/>
            <a:gdLst/>
            <a:ahLst/>
            <a:cxnLst/>
            <a:rect l="l" t="t" r="r" b="b"/>
            <a:pathLst>
              <a:path w="241300" h="241300">
                <a:moveTo>
                  <a:pt x="0" y="0"/>
                </a:moveTo>
                <a:lnTo>
                  <a:pt x="241300" y="0"/>
                </a:lnTo>
                <a:lnTo>
                  <a:pt x="241300" y="241300"/>
                </a:lnTo>
                <a:lnTo>
                  <a:pt x="0" y="2413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2481374" y="6057900"/>
            <a:ext cx="5242193" cy="3368675"/>
            <a:chOff x="0" y="0"/>
            <a:chExt cx="1380660" cy="88722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80660" cy="887223"/>
            </a:xfrm>
            <a:custGeom>
              <a:avLst/>
              <a:gdLst/>
              <a:ahLst/>
              <a:cxnLst/>
              <a:rect l="l" t="t" r="r" b="b"/>
              <a:pathLst>
                <a:path w="1380660" h="887223">
                  <a:moveTo>
                    <a:pt x="75319" y="0"/>
                  </a:moveTo>
                  <a:lnTo>
                    <a:pt x="1305341" y="0"/>
                  </a:lnTo>
                  <a:cubicBezTo>
                    <a:pt x="1346938" y="0"/>
                    <a:pt x="1380660" y="33722"/>
                    <a:pt x="1380660" y="75319"/>
                  </a:cubicBezTo>
                  <a:lnTo>
                    <a:pt x="1380660" y="811904"/>
                  </a:lnTo>
                  <a:cubicBezTo>
                    <a:pt x="1380660" y="853501"/>
                    <a:pt x="1346938" y="887223"/>
                    <a:pt x="1305341" y="887223"/>
                  </a:cubicBezTo>
                  <a:lnTo>
                    <a:pt x="75319" y="887223"/>
                  </a:lnTo>
                  <a:cubicBezTo>
                    <a:pt x="33722" y="887223"/>
                    <a:pt x="0" y="853501"/>
                    <a:pt x="0" y="811904"/>
                  </a:cubicBezTo>
                  <a:lnTo>
                    <a:pt x="0" y="75319"/>
                  </a:lnTo>
                  <a:cubicBezTo>
                    <a:pt x="0" y="33722"/>
                    <a:pt x="33722" y="0"/>
                    <a:pt x="75319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1380660" cy="887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035081" y="6878471"/>
            <a:ext cx="4191000" cy="1778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0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"레트로 게임 스타일의 모험"</a:t>
            </a:r>
          </a:p>
          <a:p>
            <a:pPr algn="ctr">
              <a:lnSpc>
                <a:spcPts val="2330"/>
              </a:lnSpc>
            </a:pPr>
            <a:endParaRPr/>
          </a:p>
          <a:p>
            <a:pPr algn="ctr">
              <a:lnSpc>
                <a:spcPts val="2330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도트 그래픽의 레트로 RPG 게임 스타일을 </a:t>
            </a:r>
          </a:p>
          <a:p>
            <a:pPr algn="ctr">
              <a:lnSpc>
                <a:spcPts val="2330"/>
              </a:lnSpc>
            </a:pPr>
            <a:r>
              <a:rPr lang="en-US" sz="1800">
                <a:solidFill>
                  <a:srgbClr val="FFFFFF"/>
                </a:solidFill>
                <a:ea typeface="무궁화 고딕"/>
              </a:rPr>
              <a:t>적용해 일상 목표를 게임 속 퀘스트처럼 달성</a:t>
            </a:r>
          </a:p>
          <a:p>
            <a:pPr algn="ctr">
              <a:lnSpc>
                <a:spcPts val="2330"/>
              </a:lnSpc>
            </a:pPr>
            <a:endParaRPr/>
          </a:p>
          <a:p>
            <a:pPr algn="ctr">
              <a:lnSpc>
                <a:spcPts val="2330"/>
              </a:lnSpc>
            </a:pPr>
            <a:r>
              <a:rPr lang="en-US" sz="1800">
                <a:solidFill>
                  <a:srgbClr val="FFFFFF"/>
                </a:solidFill>
                <a:ea typeface="무궁화 고딕"/>
              </a:rPr>
              <a:t>전체 컬러를 베이지와 브라운 톤으로 설정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426164" y="7195666"/>
            <a:ext cx="4191000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1900" dirty="0" err="1">
                <a:solidFill>
                  <a:srgbClr val="FFFFFF"/>
                </a:solidFill>
                <a:latin typeface="무궁화 고딕"/>
                <a:ea typeface="무궁화 고딕"/>
              </a:rPr>
              <a:t>HybridApp</a:t>
            </a:r>
            <a:r>
              <a:rPr lang="en-US" sz="19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무궁화 고딕"/>
                <a:ea typeface="무궁화 고딕"/>
              </a:rPr>
              <a:t>웹앱</a:t>
            </a:r>
            <a:r>
              <a:rPr lang="en-US" sz="19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무궁화 고딕"/>
                <a:ea typeface="무궁화 고딕"/>
              </a:rPr>
              <a:t>개발</a:t>
            </a:r>
            <a:r>
              <a:rPr lang="en-US" sz="1900" dirty="0">
                <a:solidFill>
                  <a:srgbClr val="FFFFFF"/>
                </a:solidFill>
                <a:latin typeface="무궁화 고딕"/>
                <a:ea typeface="무궁화 고딕"/>
              </a:rPr>
              <a:t> 및 </a:t>
            </a:r>
            <a:r>
              <a:rPr lang="en-US" sz="1900" dirty="0" err="1">
                <a:solidFill>
                  <a:srgbClr val="FFFFFF"/>
                </a:solidFill>
                <a:latin typeface="무궁화 고딕"/>
                <a:ea typeface="무궁화 고딕"/>
              </a:rPr>
              <a:t>구현</a:t>
            </a:r>
            <a:endParaRPr lang="en-US" sz="19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algn="ctr">
              <a:lnSpc>
                <a:spcPts val="2460"/>
              </a:lnSpc>
            </a:pPr>
            <a:endParaRPr/>
          </a:p>
          <a:p>
            <a:pPr algn="ctr">
              <a:lnSpc>
                <a:spcPts val="2460"/>
              </a:lnSpc>
            </a:pPr>
            <a:r>
              <a:rPr lang="en-US" sz="1900" dirty="0">
                <a:solidFill>
                  <a:srgbClr val="FFFFFF"/>
                </a:solidFill>
                <a:latin typeface="무궁화 고딕"/>
                <a:ea typeface="무궁화 고딕"/>
              </a:rPr>
              <a:t>AI </a:t>
            </a:r>
            <a:r>
              <a:rPr lang="en-US" sz="1900" dirty="0" err="1">
                <a:solidFill>
                  <a:srgbClr val="FFFFFF"/>
                </a:solidFill>
                <a:latin typeface="무궁화 고딕"/>
                <a:ea typeface="무궁화 고딕"/>
              </a:rPr>
              <a:t>자연어</a:t>
            </a:r>
            <a:r>
              <a:rPr lang="en-US" sz="19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무궁화 고딕"/>
                <a:ea typeface="무궁화 고딕"/>
              </a:rPr>
              <a:t>처리</a:t>
            </a:r>
            <a:endParaRPr lang="en-US" sz="19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algn="ctr">
              <a:lnSpc>
                <a:spcPts val="2460"/>
              </a:lnSpc>
            </a:pPr>
            <a:endParaRPr/>
          </a:p>
        </p:txBody>
      </p:sp>
      <p:sp>
        <p:nvSpPr>
          <p:cNvPr id="27" name="TextBox 27"/>
          <p:cNvSpPr txBox="1"/>
          <p:nvPr/>
        </p:nvSpPr>
        <p:spPr>
          <a:xfrm>
            <a:off x="13006970" y="6444321"/>
            <a:ext cx="4191000" cy="274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Android Studio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VSC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Kotlin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React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Dothome hosting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Firebase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ZKoELECTRA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Tensorflow lite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KakaoAPI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53608" y="594882"/>
            <a:ext cx="6118822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01.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개요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30" name="AutoShape 30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8290858" y="851073"/>
            <a:ext cx="2410085" cy="44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3499" spc="-53">
                <a:solidFill>
                  <a:srgbClr val="70E89F"/>
                </a:solidFill>
                <a:ea typeface="무궁화 고딕"/>
              </a:rPr>
              <a:t>프로젝트 내용</a:t>
            </a:r>
          </a:p>
        </p:txBody>
      </p:sp>
      <p:sp>
        <p:nvSpPr>
          <p:cNvPr id="33" name="Freeform 33"/>
          <p:cNvSpPr/>
          <p:nvPr/>
        </p:nvSpPr>
        <p:spPr>
          <a:xfrm>
            <a:off x="8583826" y="2581275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7447176" y="3085241"/>
            <a:ext cx="4216400" cy="897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>
                <a:solidFill>
                  <a:srgbClr val="FFFFFF"/>
                </a:solidFill>
                <a:ea typeface="무궁화 고딕"/>
              </a:rPr>
              <a:t>훈련과의</a:t>
            </a:r>
          </a:p>
          <a:p>
            <a:pPr algn="ctr">
              <a:lnSpc>
                <a:spcPts val="3585"/>
              </a:lnSpc>
            </a:pPr>
            <a:r>
              <a:rPr lang="en-US" sz="3000">
                <a:solidFill>
                  <a:srgbClr val="FFFFFF"/>
                </a:solidFill>
                <a:ea typeface="무궁화 고딕"/>
              </a:rPr>
              <a:t>연관성</a:t>
            </a:r>
          </a:p>
        </p:txBody>
      </p:sp>
      <p:sp>
        <p:nvSpPr>
          <p:cNvPr id="35" name="Freeform 35"/>
          <p:cNvSpPr/>
          <p:nvPr/>
        </p:nvSpPr>
        <p:spPr>
          <a:xfrm rot="5400000">
            <a:off x="8704476" y="5291138"/>
            <a:ext cx="1701800" cy="47625"/>
          </a:xfrm>
          <a:custGeom>
            <a:avLst/>
            <a:gdLst/>
            <a:ahLst/>
            <a:cxnLst/>
            <a:rect l="l" t="t" r="r" b="b"/>
            <a:pathLst>
              <a:path w="1701800" h="47625">
                <a:moveTo>
                  <a:pt x="0" y="0"/>
                </a:moveTo>
                <a:lnTo>
                  <a:pt x="1701800" y="0"/>
                </a:lnTo>
                <a:lnTo>
                  <a:pt x="1701800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5233" r="-75233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9442834" y="6045200"/>
            <a:ext cx="241300" cy="241300"/>
          </a:xfrm>
          <a:custGeom>
            <a:avLst/>
            <a:gdLst/>
            <a:ahLst/>
            <a:cxnLst/>
            <a:rect l="l" t="t" r="r" b="b"/>
            <a:pathLst>
              <a:path w="241300" h="241300">
                <a:moveTo>
                  <a:pt x="0" y="0"/>
                </a:moveTo>
                <a:lnTo>
                  <a:pt x="241300" y="0"/>
                </a:lnTo>
                <a:lnTo>
                  <a:pt x="241300" y="241300"/>
                </a:lnTo>
                <a:lnTo>
                  <a:pt x="0" y="2413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9434726" y="4343400"/>
            <a:ext cx="241300" cy="241300"/>
          </a:xfrm>
          <a:custGeom>
            <a:avLst/>
            <a:gdLst/>
            <a:ahLst/>
            <a:cxnLst/>
            <a:rect l="l" t="t" r="r" b="b"/>
            <a:pathLst>
              <a:path w="241300" h="241300">
                <a:moveTo>
                  <a:pt x="0" y="0"/>
                </a:moveTo>
                <a:lnTo>
                  <a:pt x="241300" y="0"/>
                </a:lnTo>
                <a:lnTo>
                  <a:pt x="241300" y="241300"/>
                </a:lnTo>
                <a:lnTo>
                  <a:pt x="0" y="241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4179550" y="2504506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3042900" y="3232291"/>
            <a:ext cx="4216400" cy="449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>
                <a:solidFill>
                  <a:srgbClr val="FFFFFF"/>
                </a:solidFill>
                <a:ea typeface="무궁화 고딕"/>
              </a:rPr>
              <a:t>개발 환경</a:t>
            </a:r>
          </a:p>
        </p:txBody>
      </p:sp>
      <p:sp>
        <p:nvSpPr>
          <p:cNvPr id="40" name="Freeform 40"/>
          <p:cNvSpPr/>
          <p:nvPr/>
        </p:nvSpPr>
        <p:spPr>
          <a:xfrm rot="5400000">
            <a:off x="14300200" y="5214368"/>
            <a:ext cx="1701800" cy="47625"/>
          </a:xfrm>
          <a:custGeom>
            <a:avLst/>
            <a:gdLst/>
            <a:ahLst/>
            <a:cxnLst/>
            <a:rect l="l" t="t" r="r" b="b"/>
            <a:pathLst>
              <a:path w="1701800" h="47625">
                <a:moveTo>
                  <a:pt x="0" y="0"/>
                </a:moveTo>
                <a:lnTo>
                  <a:pt x="1701800" y="0"/>
                </a:lnTo>
                <a:lnTo>
                  <a:pt x="1701800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5233" r="-75233"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5038558" y="5968431"/>
            <a:ext cx="241300" cy="241300"/>
          </a:xfrm>
          <a:custGeom>
            <a:avLst/>
            <a:gdLst/>
            <a:ahLst/>
            <a:cxnLst/>
            <a:rect l="l" t="t" r="r" b="b"/>
            <a:pathLst>
              <a:path w="241300" h="241300">
                <a:moveTo>
                  <a:pt x="0" y="0"/>
                </a:moveTo>
                <a:lnTo>
                  <a:pt x="241300" y="0"/>
                </a:lnTo>
                <a:lnTo>
                  <a:pt x="241300" y="241300"/>
                </a:lnTo>
                <a:lnTo>
                  <a:pt x="0" y="2413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5030450" y="4266631"/>
            <a:ext cx="241300" cy="241300"/>
          </a:xfrm>
          <a:custGeom>
            <a:avLst/>
            <a:gdLst/>
            <a:ahLst/>
            <a:cxnLst/>
            <a:rect l="l" t="t" r="r" b="b"/>
            <a:pathLst>
              <a:path w="241300" h="241300">
                <a:moveTo>
                  <a:pt x="0" y="0"/>
                </a:moveTo>
                <a:lnTo>
                  <a:pt x="241300" y="0"/>
                </a:lnTo>
                <a:lnTo>
                  <a:pt x="241300" y="241300"/>
                </a:lnTo>
                <a:lnTo>
                  <a:pt x="0" y="241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53608" y="594882"/>
            <a:ext cx="7047516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01.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개요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15" name="AutoShape 15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8290858" y="851073"/>
            <a:ext cx="2410085" cy="44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3499" spc="-53">
                <a:solidFill>
                  <a:srgbClr val="70E89F"/>
                </a:solidFill>
                <a:ea typeface="무궁화 고딕"/>
              </a:rPr>
              <a:t>프로젝트 내용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590533" y="2091289"/>
            <a:ext cx="6775735" cy="7490861"/>
            <a:chOff x="0" y="0"/>
            <a:chExt cx="1784556" cy="19729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84556" cy="1972902"/>
            </a:xfrm>
            <a:custGeom>
              <a:avLst/>
              <a:gdLst/>
              <a:ahLst/>
              <a:cxnLst/>
              <a:rect l="l" t="t" r="r" b="b"/>
              <a:pathLst>
                <a:path w="1784556" h="1972902">
                  <a:moveTo>
                    <a:pt x="58272" y="0"/>
                  </a:moveTo>
                  <a:lnTo>
                    <a:pt x="1726283" y="0"/>
                  </a:lnTo>
                  <a:cubicBezTo>
                    <a:pt x="1741738" y="0"/>
                    <a:pt x="1756560" y="6139"/>
                    <a:pt x="1767488" y="17068"/>
                  </a:cubicBezTo>
                  <a:cubicBezTo>
                    <a:pt x="1778416" y="27996"/>
                    <a:pt x="1784556" y="42818"/>
                    <a:pt x="1784556" y="58272"/>
                  </a:cubicBezTo>
                  <a:lnTo>
                    <a:pt x="1784556" y="1914629"/>
                  </a:lnTo>
                  <a:cubicBezTo>
                    <a:pt x="1784556" y="1946812"/>
                    <a:pt x="1758466" y="1972902"/>
                    <a:pt x="1726283" y="1972902"/>
                  </a:cubicBezTo>
                  <a:lnTo>
                    <a:pt x="58272" y="1972902"/>
                  </a:lnTo>
                  <a:cubicBezTo>
                    <a:pt x="26089" y="1972902"/>
                    <a:pt x="0" y="1946812"/>
                    <a:pt x="0" y="1914629"/>
                  </a:cubicBezTo>
                  <a:lnTo>
                    <a:pt x="0" y="58272"/>
                  </a:lnTo>
                  <a:cubicBezTo>
                    <a:pt x="0" y="26089"/>
                    <a:pt x="26089" y="0"/>
                    <a:pt x="58272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784556" cy="1972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46604" y="3062180"/>
            <a:ext cx="5836933" cy="583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일상 목표 달성률 향상 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게임화된 시스템으로 사용자 동기 부여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개인 맞춤형 일정 관리 최적화 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AI 분석을 통한 효율적인 일정 추천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사용자 패턴 학습으로 지속적인 생산성 개선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사용자 만족도 및 자기 효능감 증가 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레트로 게임 스타일의 독특한 경험 제공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목표 달성에 따른 보상으로 성취감 고취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비즈니스 실무 활용성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교육 분야 혁신 도구로 활용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학생들의 학습 목표 및 과제 관리를 게임화하여 동기 부여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참여도 증진을 통한 학습 경험 향상 및 교육 효과 극대화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704543" y="1715650"/>
            <a:ext cx="4547715" cy="751278"/>
            <a:chOff x="0" y="0"/>
            <a:chExt cx="1197752" cy="19786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활용방안 및 기대효과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918717" y="2091289"/>
            <a:ext cx="8340583" cy="7490861"/>
            <a:chOff x="0" y="0"/>
            <a:chExt cx="2196697" cy="197290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96697" cy="1972902"/>
            </a:xfrm>
            <a:custGeom>
              <a:avLst/>
              <a:gdLst/>
              <a:ahLst/>
              <a:cxnLst/>
              <a:rect l="l" t="t" r="r" b="b"/>
              <a:pathLst>
                <a:path w="2196697" h="1972902">
                  <a:moveTo>
                    <a:pt x="47339" y="0"/>
                  </a:moveTo>
                  <a:lnTo>
                    <a:pt x="2149357" y="0"/>
                  </a:lnTo>
                  <a:cubicBezTo>
                    <a:pt x="2161913" y="0"/>
                    <a:pt x="2173954" y="4988"/>
                    <a:pt x="2182831" y="13865"/>
                  </a:cubicBezTo>
                  <a:cubicBezTo>
                    <a:pt x="2191709" y="22743"/>
                    <a:pt x="2196697" y="34784"/>
                    <a:pt x="2196697" y="47339"/>
                  </a:cubicBezTo>
                  <a:lnTo>
                    <a:pt x="2196697" y="1925562"/>
                  </a:lnTo>
                  <a:cubicBezTo>
                    <a:pt x="2196697" y="1951707"/>
                    <a:pt x="2175502" y="1972902"/>
                    <a:pt x="2149357" y="1972902"/>
                  </a:cubicBezTo>
                  <a:lnTo>
                    <a:pt x="47339" y="1972902"/>
                  </a:lnTo>
                  <a:cubicBezTo>
                    <a:pt x="34784" y="1972902"/>
                    <a:pt x="22743" y="1967914"/>
                    <a:pt x="13865" y="1959036"/>
                  </a:cubicBezTo>
                  <a:cubicBezTo>
                    <a:pt x="4988" y="1950158"/>
                    <a:pt x="0" y="1938118"/>
                    <a:pt x="0" y="1925562"/>
                  </a:cubicBezTo>
                  <a:lnTo>
                    <a:pt x="0" y="47339"/>
                  </a:lnTo>
                  <a:cubicBezTo>
                    <a:pt x="0" y="34784"/>
                    <a:pt x="4988" y="22743"/>
                    <a:pt x="13865" y="13865"/>
                  </a:cubicBezTo>
                  <a:cubicBezTo>
                    <a:pt x="22743" y="4988"/>
                    <a:pt x="34784" y="0"/>
                    <a:pt x="47339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2196697" cy="1972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9567168" y="2720259"/>
            <a:ext cx="7043681" cy="6538041"/>
          </a:xfrm>
          <a:custGeom>
            <a:avLst/>
            <a:gdLst/>
            <a:ahLst/>
            <a:cxnLst/>
            <a:rect l="l" t="t" r="r" b="b"/>
            <a:pathLst>
              <a:path w="7043681" h="6538041">
                <a:moveTo>
                  <a:pt x="0" y="0"/>
                </a:moveTo>
                <a:lnTo>
                  <a:pt x="7043681" y="0"/>
                </a:lnTo>
                <a:lnTo>
                  <a:pt x="7043681" y="6538041"/>
                </a:lnTo>
                <a:lnTo>
                  <a:pt x="0" y="6538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8" r="-38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0815151" y="1715650"/>
            <a:ext cx="4547715" cy="751278"/>
            <a:chOff x="0" y="0"/>
            <a:chExt cx="1197752" cy="1978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프로젝트 구조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06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49600" y="15875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7340600" y="20574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070600" y="18408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팀장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10500" y="1755196"/>
            <a:ext cx="7632700" cy="582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899">
                <a:solidFill>
                  <a:srgbClr val="FFFFFF"/>
                </a:solidFill>
                <a:latin typeface="무궁화 고딕"/>
                <a:ea typeface="무궁화 고딕"/>
              </a:rPr>
              <a:t>로그인, 회원가입, 인트로, 메인, 맵 액티비티 화면 구현 &amp; 기능 구현,</a:t>
            </a:r>
          </a:p>
          <a:p>
            <a:pPr algn="ctr">
              <a:lnSpc>
                <a:spcPts val="2270"/>
              </a:lnSpc>
            </a:pPr>
            <a:r>
              <a:rPr lang="en-US" sz="1899">
                <a:solidFill>
                  <a:srgbClr val="FFFFFF"/>
                </a:solidFill>
                <a:latin typeface="무궁화 고딕"/>
                <a:ea typeface="무궁화 고딕"/>
              </a:rPr>
              <a:t>맵 프레그먼트 화면&amp;기능 구현, 세팅 프레그먼터 기능구현, github 형상관리</a:t>
            </a:r>
          </a:p>
        </p:txBody>
      </p:sp>
      <p:sp>
        <p:nvSpPr>
          <p:cNvPr id="15" name="Freeform 15"/>
          <p:cNvSpPr/>
          <p:nvPr/>
        </p:nvSpPr>
        <p:spPr>
          <a:xfrm>
            <a:off x="3276600" y="17018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165600" y="18088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57FF9C"/>
                </a:solidFill>
                <a:ea typeface="무궁화 고딕"/>
              </a:rPr>
              <a:t>임지훈</a:t>
            </a:r>
          </a:p>
        </p:txBody>
      </p:sp>
      <p:sp>
        <p:nvSpPr>
          <p:cNvPr id="17" name="Freeform 17"/>
          <p:cNvSpPr/>
          <p:nvPr/>
        </p:nvSpPr>
        <p:spPr>
          <a:xfrm>
            <a:off x="3149600" y="26543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7340600" y="31242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070600" y="29203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팀원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10500" y="2828353"/>
            <a:ext cx="7632700" cy="59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머신러닝 모델 학습, AI데이터수집, DB마이페이지설계,</a:t>
            </a:r>
          </a:p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GPT Prompt설계 및 데이터 수집</a:t>
            </a:r>
          </a:p>
        </p:txBody>
      </p:sp>
      <p:sp>
        <p:nvSpPr>
          <p:cNvPr id="21" name="Freeform 21"/>
          <p:cNvSpPr/>
          <p:nvPr/>
        </p:nvSpPr>
        <p:spPr>
          <a:xfrm>
            <a:off x="3276600" y="27686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165600" y="28756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정준호</a:t>
            </a:r>
          </a:p>
        </p:txBody>
      </p:sp>
      <p:sp>
        <p:nvSpPr>
          <p:cNvPr id="23" name="Freeform 23"/>
          <p:cNvSpPr/>
          <p:nvPr/>
        </p:nvSpPr>
        <p:spPr>
          <a:xfrm>
            <a:off x="3149600" y="37465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24" name="Freeform 24"/>
          <p:cNvSpPr/>
          <p:nvPr/>
        </p:nvSpPr>
        <p:spPr>
          <a:xfrm rot="5400000">
            <a:off x="7340600" y="42164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070600" y="39998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팀원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10500" y="3907853"/>
            <a:ext cx="7632700" cy="59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DB 및 서버 설계 및 구축 관리, 회원가입 및 로그인 기능 구현, </a:t>
            </a:r>
          </a:p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Chat GPT 활용한 AI 분석, 관리자 페이지 화면 설계 및 기능 구현</a:t>
            </a:r>
          </a:p>
        </p:txBody>
      </p:sp>
      <p:sp>
        <p:nvSpPr>
          <p:cNvPr id="27" name="Freeform 27"/>
          <p:cNvSpPr/>
          <p:nvPr/>
        </p:nvSpPr>
        <p:spPr>
          <a:xfrm>
            <a:off x="3276600" y="38608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165600" y="39678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조광은</a:t>
            </a:r>
          </a:p>
        </p:txBody>
      </p:sp>
      <p:sp>
        <p:nvSpPr>
          <p:cNvPr id="29" name="Freeform 29"/>
          <p:cNvSpPr/>
          <p:nvPr/>
        </p:nvSpPr>
        <p:spPr>
          <a:xfrm>
            <a:off x="3111500" y="48514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30" name="Freeform 30"/>
          <p:cNvSpPr/>
          <p:nvPr/>
        </p:nvSpPr>
        <p:spPr>
          <a:xfrm rot="5400000">
            <a:off x="7302500" y="53213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6032500" y="51174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팀원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72400" y="5012753"/>
            <a:ext cx="7632700" cy="59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ToDo &amp; Map List php, 서버 설계 및 구축 관리,</a:t>
            </a:r>
          </a:p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Chat GPT 프롬프터 설계 및 데이터수집</a:t>
            </a:r>
          </a:p>
        </p:txBody>
      </p:sp>
      <p:sp>
        <p:nvSpPr>
          <p:cNvPr id="33" name="Freeform 33"/>
          <p:cNvSpPr/>
          <p:nvPr/>
        </p:nvSpPr>
        <p:spPr>
          <a:xfrm>
            <a:off x="3238500" y="49657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4127500" y="50727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김영승</a:t>
            </a:r>
          </a:p>
        </p:txBody>
      </p:sp>
      <p:sp>
        <p:nvSpPr>
          <p:cNvPr id="35" name="Freeform 35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3149600" y="59309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37" name="Freeform 37"/>
          <p:cNvSpPr/>
          <p:nvPr/>
        </p:nvSpPr>
        <p:spPr>
          <a:xfrm rot="5400000">
            <a:off x="7340600" y="64008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6070600" y="61842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팀원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810500" y="6092253"/>
            <a:ext cx="7632700" cy="59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디자인 설계, 웹 UI / UX 구현, 게시판 서버 연동</a:t>
            </a:r>
          </a:p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게시판 글  등록 &amp;수정 &amp; 삭제, 게시판 댓글 등록&amp;삭제</a:t>
            </a:r>
          </a:p>
        </p:txBody>
      </p:sp>
      <p:sp>
        <p:nvSpPr>
          <p:cNvPr id="40" name="Freeform 40"/>
          <p:cNvSpPr/>
          <p:nvPr/>
        </p:nvSpPr>
        <p:spPr>
          <a:xfrm>
            <a:off x="3276600" y="60452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4165600" y="61395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현소라</a:t>
            </a:r>
          </a:p>
        </p:txBody>
      </p:sp>
      <p:sp>
        <p:nvSpPr>
          <p:cNvPr id="42" name="Freeform 4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3149600" y="69977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44" name="Freeform 44"/>
          <p:cNvSpPr/>
          <p:nvPr/>
        </p:nvSpPr>
        <p:spPr>
          <a:xfrm rot="5400000">
            <a:off x="7340600" y="74549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6070600" y="72510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멘토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810500" y="7300322"/>
            <a:ext cx="7632700" cy="29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주제 선정 피드백, 프로젝트 질의응답</a:t>
            </a:r>
          </a:p>
        </p:txBody>
      </p:sp>
      <p:sp>
        <p:nvSpPr>
          <p:cNvPr id="47" name="Freeform 47"/>
          <p:cNvSpPr/>
          <p:nvPr/>
        </p:nvSpPr>
        <p:spPr>
          <a:xfrm>
            <a:off x="3276600" y="70993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4165600" y="72063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이연</a:t>
            </a:r>
          </a:p>
        </p:txBody>
      </p:sp>
      <p:sp>
        <p:nvSpPr>
          <p:cNvPr id="49" name="Freeform 49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3149600" y="80518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51" name="Freeform 51"/>
          <p:cNvSpPr/>
          <p:nvPr/>
        </p:nvSpPr>
        <p:spPr>
          <a:xfrm rot="5400000">
            <a:off x="7340600" y="85090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52" name="TextBox 52"/>
          <p:cNvSpPr txBox="1"/>
          <p:nvPr/>
        </p:nvSpPr>
        <p:spPr>
          <a:xfrm>
            <a:off x="6070600" y="83051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멘토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810500" y="8367122"/>
            <a:ext cx="7632700" cy="29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주제 선정 피드백, 프로젝트 질의응답</a:t>
            </a:r>
          </a:p>
        </p:txBody>
      </p:sp>
      <p:sp>
        <p:nvSpPr>
          <p:cNvPr id="54" name="Freeform 54"/>
          <p:cNvSpPr/>
          <p:nvPr/>
        </p:nvSpPr>
        <p:spPr>
          <a:xfrm>
            <a:off x="3276600" y="81534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55" name="TextBox 55"/>
          <p:cNvSpPr txBox="1"/>
          <p:nvPr/>
        </p:nvSpPr>
        <p:spPr>
          <a:xfrm>
            <a:off x="4165600" y="82604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김성식</a:t>
            </a:r>
          </a:p>
        </p:txBody>
      </p:sp>
      <p:sp>
        <p:nvSpPr>
          <p:cNvPr id="56" name="Freeform 56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3149600" y="90932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58" name="Freeform 58"/>
          <p:cNvSpPr/>
          <p:nvPr/>
        </p:nvSpPr>
        <p:spPr>
          <a:xfrm rot="5400000">
            <a:off x="7340600" y="95631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59" name="TextBox 59"/>
          <p:cNvSpPr txBox="1"/>
          <p:nvPr/>
        </p:nvSpPr>
        <p:spPr>
          <a:xfrm>
            <a:off x="6070600" y="93465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멘토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810500" y="9408522"/>
            <a:ext cx="7632700" cy="29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주제 선정 피드백, 프로젝트 질의응답</a:t>
            </a:r>
          </a:p>
        </p:txBody>
      </p:sp>
      <p:sp>
        <p:nvSpPr>
          <p:cNvPr id="61" name="Freeform 61"/>
          <p:cNvSpPr/>
          <p:nvPr/>
        </p:nvSpPr>
        <p:spPr>
          <a:xfrm>
            <a:off x="3276600" y="92075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62" name="TextBox 62"/>
          <p:cNvSpPr txBox="1"/>
          <p:nvPr/>
        </p:nvSpPr>
        <p:spPr>
          <a:xfrm>
            <a:off x="4165600" y="93145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고남길</a:t>
            </a:r>
          </a:p>
        </p:txBody>
      </p:sp>
      <p:sp>
        <p:nvSpPr>
          <p:cNvPr id="63" name="TextBox 63"/>
          <p:cNvSpPr txBox="1"/>
          <p:nvPr/>
        </p:nvSpPr>
        <p:spPr>
          <a:xfrm rot="-5400000">
            <a:off x="-1484312" y="7367588"/>
            <a:ext cx="40894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07</a:t>
            </a:r>
          </a:p>
        </p:txBody>
      </p:sp>
      <p:sp>
        <p:nvSpPr>
          <p:cNvPr id="64" name="TextBox 64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953608" y="594882"/>
            <a:ext cx="10833730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02.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팀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구성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및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역할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66" name="AutoShape 66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7" name="AutoShape 67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67588"/>
            <a:ext cx="40894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08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11300" y="2628900"/>
            <a:ext cx="14973300" cy="6019800"/>
          </a:xfrm>
          <a:custGeom>
            <a:avLst/>
            <a:gdLst/>
            <a:ahLst/>
            <a:cxnLst/>
            <a:rect l="l" t="t" r="r" b="b"/>
            <a:pathLst>
              <a:path w="14973300" h="6019800">
                <a:moveTo>
                  <a:pt x="0" y="0"/>
                </a:moveTo>
                <a:lnTo>
                  <a:pt x="14973300" y="0"/>
                </a:lnTo>
                <a:lnTo>
                  <a:pt x="14973300" y="6019800"/>
                </a:lnTo>
                <a:lnTo>
                  <a:pt x="0" y="6019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47" b="-4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24000" y="3302000"/>
            <a:ext cx="14782800" cy="25400"/>
          </a:xfrm>
          <a:custGeom>
            <a:avLst/>
            <a:gdLst/>
            <a:ahLst/>
            <a:cxnLst/>
            <a:rect l="l" t="t" r="r" b="b"/>
            <a:pathLst>
              <a:path w="14782800" h="25400">
                <a:moveTo>
                  <a:pt x="0" y="0"/>
                </a:moveTo>
                <a:lnTo>
                  <a:pt x="14782800" y="0"/>
                </a:lnTo>
                <a:lnTo>
                  <a:pt x="147828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6249" b="-6249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39900" y="4444020"/>
            <a:ext cx="3276600" cy="3459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기획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 </a:t>
            </a:r>
          </a:p>
          <a:p>
            <a:pPr marL="217170" lvl="1" indent="-108585" algn="l">
              <a:lnSpc>
                <a:spcPts val="2509"/>
              </a:lnSpc>
            </a:pP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게임화된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일정관리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앱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아이디어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구체화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기능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정의</a:t>
            </a:r>
            <a:endParaRPr lang="en-US" sz="1800" dirty="0">
              <a:solidFill>
                <a:srgbClr val="FFFFFF"/>
              </a:solidFill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데이터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구조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설계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및 AI </a:t>
            </a:r>
          </a:p>
          <a:p>
            <a:pPr marL="217170" lvl="1" indent="-108585" algn="l">
              <a:lnSpc>
                <a:spcPts val="2509"/>
              </a:lnSpc>
            </a:pP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사용자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일정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목표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보상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시스템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등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데이터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모델링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및 AI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모델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선정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UI / UX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설계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 </a:t>
            </a:r>
          </a:p>
          <a:p>
            <a:pPr marL="217170" lvl="1" indent="-108585" algn="l">
              <a:lnSpc>
                <a:spcPts val="2509"/>
              </a:lnSpc>
            </a:pP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레트로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게임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스타일의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인터페이스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디자인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초안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작성</a:t>
            </a:r>
            <a:endParaRPr lang="en-US" sz="1800" dirty="0">
              <a:solidFill>
                <a:srgbClr val="FFFFFF"/>
              </a:solidFill>
              <a:ea typeface="무궁화 고딕"/>
            </a:endParaRPr>
          </a:p>
        </p:txBody>
      </p:sp>
      <p:sp>
        <p:nvSpPr>
          <p:cNvPr id="15" name="Freeform 15"/>
          <p:cNvSpPr/>
          <p:nvPr/>
        </p:nvSpPr>
        <p:spPr>
          <a:xfrm rot="-5400000">
            <a:off x="13944600" y="4648200"/>
            <a:ext cx="6083300" cy="1968500"/>
          </a:xfrm>
          <a:custGeom>
            <a:avLst/>
            <a:gdLst/>
            <a:ahLst/>
            <a:cxnLst/>
            <a:rect l="l" t="t" r="r" b="b"/>
            <a:pathLst>
              <a:path w="6083300" h="1968500">
                <a:moveTo>
                  <a:pt x="0" y="0"/>
                </a:moveTo>
                <a:lnTo>
                  <a:pt x="6083300" y="0"/>
                </a:lnTo>
                <a:lnTo>
                  <a:pt x="6083300" y="1968500"/>
                </a:lnTo>
                <a:lnTo>
                  <a:pt x="0" y="19685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96" b="-296"/>
            </a:stretch>
          </a:blipFill>
        </p:spPr>
      </p:sp>
      <p:sp>
        <p:nvSpPr>
          <p:cNvPr id="16" name="Freeform 16"/>
          <p:cNvSpPr/>
          <p:nvPr/>
        </p:nvSpPr>
        <p:spPr>
          <a:xfrm rot="5400000">
            <a:off x="9715500" y="5994400"/>
            <a:ext cx="5334000" cy="25400"/>
          </a:xfrm>
          <a:custGeom>
            <a:avLst/>
            <a:gdLst/>
            <a:ahLst/>
            <a:cxnLst/>
            <a:rect l="l" t="t" r="r" b="b"/>
            <a:pathLst>
              <a:path w="5334000" h="25400">
                <a:moveTo>
                  <a:pt x="0" y="0"/>
                </a:moveTo>
                <a:lnTo>
                  <a:pt x="5334000" y="0"/>
                </a:lnTo>
                <a:lnTo>
                  <a:pt x="53340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6249" b="-6249"/>
            </a:stretch>
          </a:blipFill>
        </p:spPr>
      </p:sp>
      <p:sp>
        <p:nvSpPr>
          <p:cNvPr id="17" name="Freeform 17"/>
          <p:cNvSpPr/>
          <p:nvPr/>
        </p:nvSpPr>
        <p:spPr>
          <a:xfrm rot="5400000">
            <a:off x="6096000" y="5981700"/>
            <a:ext cx="5334000" cy="25400"/>
          </a:xfrm>
          <a:custGeom>
            <a:avLst/>
            <a:gdLst/>
            <a:ahLst/>
            <a:cxnLst/>
            <a:rect l="l" t="t" r="r" b="b"/>
            <a:pathLst>
              <a:path w="5334000" h="25400">
                <a:moveTo>
                  <a:pt x="0" y="0"/>
                </a:moveTo>
                <a:lnTo>
                  <a:pt x="5334000" y="0"/>
                </a:lnTo>
                <a:lnTo>
                  <a:pt x="53340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6250" b="-6250"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2489200" y="5981700"/>
            <a:ext cx="5334000" cy="25400"/>
          </a:xfrm>
          <a:custGeom>
            <a:avLst/>
            <a:gdLst/>
            <a:ahLst/>
            <a:cxnLst/>
            <a:rect l="l" t="t" r="r" b="b"/>
            <a:pathLst>
              <a:path w="5334000" h="25400">
                <a:moveTo>
                  <a:pt x="0" y="0"/>
                </a:moveTo>
                <a:lnTo>
                  <a:pt x="5334000" y="0"/>
                </a:lnTo>
                <a:lnTo>
                  <a:pt x="53340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6250" b="-6250"/>
            </a:stretch>
          </a:blipFill>
        </p:spPr>
      </p:sp>
      <p:sp>
        <p:nvSpPr>
          <p:cNvPr id="19" name="Freeform 19"/>
          <p:cNvSpPr/>
          <p:nvPr/>
        </p:nvSpPr>
        <p:spPr>
          <a:xfrm rot="-5400000">
            <a:off x="2984500" y="2019300"/>
            <a:ext cx="723900" cy="3568700"/>
          </a:xfrm>
          <a:custGeom>
            <a:avLst/>
            <a:gdLst/>
            <a:ahLst/>
            <a:cxnLst/>
            <a:rect l="l" t="t" r="r" b="b"/>
            <a:pathLst>
              <a:path w="723900" h="3568700">
                <a:moveTo>
                  <a:pt x="0" y="0"/>
                </a:moveTo>
                <a:lnTo>
                  <a:pt x="723900" y="0"/>
                </a:lnTo>
                <a:lnTo>
                  <a:pt x="7239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612" r="-612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336800" y="2821762"/>
            <a:ext cx="2095500" cy="27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FFFFFF"/>
                </a:solidFill>
                <a:latin typeface="무궁화 고딕 Bold"/>
                <a:ea typeface="무궁화 고딕 Bold"/>
              </a:rPr>
              <a:t>1주차 (06/03~06/07)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27200" y="3509224"/>
            <a:ext cx="3200400" cy="528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1"/>
              </a:lnSpc>
            </a:pPr>
            <a:r>
              <a:rPr lang="en-US" sz="1600" dirty="0" err="1">
                <a:solidFill>
                  <a:srgbClr val="000000"/>
                </a:solidFill>
                <a:latin typeface="무궁화 고딕 Bold"/>
                <a:ea typeface="무궁화 고딕 Bold"/>
              </a:rPr>
              <a:t>기획</a:t>
            </a:r>
            <a:r>
              <a:rPr lang="en-US" sz="1600" dirty="0">
                <a:solidFill>
                  <a:srgbClr val="000000"/>
                </a:solidFill>
                <a:latin typeface="무궁화 고딕 Bold"/>
                <a:ea typeface="무궁화 고딕 Bold"/>
              </a:rPr>
              <a:t> / </a:t>
            </a:r>
            <a:r>
              <a:rPr lang="en-US" sz="1600" dirty="0" err="1">
                <a:solidFill>
                  <a:srgbClr val="000000"/>
                </a:solidFill>
                <a:latin typeface="무궁화 고딕 Bold"/>
                <a:ea typeface="무궁화 고딕 Bold"/>
              </a:rPr>
              <a:t>설계</a:t>
            </a:r>
            <a:r>
              <a:rPr lang="en-US" sz="1600" dirty="0">
                <a:solidFill>
                  <a:srgbClr val="000000"/>
                </a:solidFill>
                <a:latin typeface="무궁화 고딕 Bold"/>
                <a:ea typeface="무궁화 고딕 Bold"/>
              </a:rPr>
              <a:t> / AI </a:t>
            </a:r>
            <a:r>
              <a:rPr lang="en-US" sz="1600" dirty="0" err="1">
                <a:solidFill>
                  <a:srgbClr val="000000"/>
                </a:solidFill>
                <a:latin typeface="무궁화 고딕 Bold"/>
                <a:ea typeface="무궁화 고딕 Bold"/>
              </a:rPr>
              <a:t>모델링</a:t>
            </a:r>
            <a:r>
              <a:rPr lang="en-US" sz="1600" dirty="0">
                <a:solidFill>
                  <a:srgbClr val="000000"/>
                </a:solidFill>
                <a:latin typeface="무궁화 고딕 Bold"/>
                <a:ea typeface="무궁화 고딕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무궁화 고딕 Bold"/>
                <a:ea typeface="무궁화 고딕 Bold"/>
              </a:rPr>
              <a:t>계획</a:t>
            </a:r>
            <a:r>
              <a:rPr lang="en-US" sz="1600" dirty="0" smtClean="0">
                <a:solidFill>
                  <a:srgbClr val="000000"/>
                </a:solidFill>
                <a:latin typeface="무궁화 고딕 Bold"/>
                <a:ea typeface="무궁화 고딕 Bold"/>
              </a:rPr>
              <a:t>/</a:t>
            </a:r>
          </a:p>
          <a:p>
            <a:pPr algn="ctr">
              <a:lnSpc>
                <a:spcPts val="2231"/>
              </a:lnSpc>
            </a:pPr>
            <a:r>
              <a:rPr lang="en-US" sz="1600" dirty="0" smtClean="0">
                <a:solidFill>
                  <a:srgbClr val="000000"/>
                </a:solidFill>
                <a:latin typeface="무궁화 고딕 Bold"/>
                <a:ea typeface="무궁화 고딕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무궁화 고딕 Bold"/>
                <a:ea typeface="무궁화 고딕 Bold"/>
              </a:rPr>
              <a:t>UI디자인</a:t>
            </a:r>
            <a:endParaRPr lang="en-US" sz="1600" dirty="0">
              <a:solidFill>
                <a:srgbClr val="000000"/>
              </a:solidFill>
              <a:latin typeface="무궁화 고딕 Bold"/>
              <a:ea typeface="무궁화 고딕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880100" y="2821762"/>
            <a:ext cx="2298700" cy="27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FFFFFF"/>
                </a:solidFill>
                <a:latin typeface="무궁화 고딕 Bold"/>
                <a:ea typeface="무궁화 고딕 Bold"/>
              </a:rPr>
              <a:t>2주차 (06/10 ~ 06/14)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61500" y="2821762"/>
            <a:ext cx="2298700" cy="27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FFFFFF"/>
                </a:solidFill>
                <a:latin typeface="무궁화 고딕 Bold"/>
                <a:ea typeface="무궁화 고딕 Bold"/>
              </a:rPr>
              <a:t>3주차 (06/17 ~ 06/21)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27000" y="2821762"/>
            <a:ext cx="2298700" cy="27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FFFFFF"/>
                </a:solidFill>
                <a:latin typeface="무궁화 고딕 Bold"/>
                <a:ea typeface="무궁화 고딕 Bold"/>
              </a:rPr>
              <a:t>4주차 (06/24 ~ 06/27)</a:t>
            </a:r>
          </a:p>
        </p:txBody>
      </p:sp>
      <p:sp>
        <p:nvSpPr>
          <p:cNvPr id="25" name="Freeform 25"/>
          <p:cNvSpPr/>
          <p:nvPr/>
        </p:nvSpPr>
        <p:spPr>
          <a:xfrm rot="-5400000">
            <a:off x="6604000" y="2019300"/>
            <a:ext cx="723900" cy="3568700"/>
          </a:xfrm>
          <a:custGeom>
            <a:avLst/>
            <a:gdLst/>
            <a:ahLst/>
            <a:cxnLst/>
            <a:rect l="l" t="t" r="r" b="b"/>
            <a:pathLst>
              <a:path w="723900" h="3568700">
                <a:moveTo>
                  <a:pt x="0" y="0"/>
                </a:moveTo>
                <a:lnTo>
                  <a:pt x="723900" y="0"/>
                </a:lnTo>
                <a:lnTo>
                  <a:pt x="7239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12" r="-612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334000" y="3647262"/>
            <a:ext cx="3200400" cy="27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1"/>
              </a:lnSpc>
            </a:pPr>
            <a:r>
              <a:rPr lang="en-US" sz="1600">
                <a:solidFill>
                  <a:srgbClr val="000000"/>
                </a:solidFill>
                <a:ea typeface="무궁화 고딕 Bold"/>
              </a:rPr>
              <a:t>서버 구축 및 앱 개발 시작</a:t>
            </a:r>
          </a:p>
        </p:txBody>
      </p:sp>
      <p:sp>
        <p:nvSpPr>
          <p:cNvPr id="27" name="Freeform 27"/>
          <p:cNvSpPr/>
          <p:nvPr/>
        </p:nvSpPr>
        <p:spPr>
          <a:xfrm rot="-5400000">
            <a:off x="10210800" y="2032000"/>
            <a:ext cx="723900" cy="3581400"/>
          </a:xfrm>
          <a:custGeom>
            <a:avLst/>
            <a:gdLst/>
            <a:ahLst/>
            <a:cxnLst/>
            <a:rect l="l" t="t" r="r" b="b"/>
            <a:pathLst>
              <a:path w="723900" h="3581400">
                <a:moveTo>
                  <a:pt x="0" y="0"/>
                </a:moveTo>
                <a:lnTo>
                  <a:pt x="723900" y="0"/>
                </a:lnTo>
                <a:lnTo>
                  <a:pt x="723900" y="3581400"/>
                </a:lnTo>
                <a:lnTo>
                  <a:pt x="0" y="3581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657" r="-657"/>
            </a:stretch>
          </a:blipFill>
        </p:spPr>
      </p:sp>
      <p:sp>
        <p:nvSpPr>
          <p:cNvPr id="28" name="Freeform 28"/>
          <p:cNvSpPr/>
          <p:nvPr/>
        </p:nvSpPr>
        <p:spPr>
          <a:xfrm rot="-5400000">
            <a:off x="13830300" y="2032000"/>
            <a:ext cx="723900" cy="3581400"/>
          </a:xfrm>
          <a:custGeom>
            <a:avLst/>
            <a:gdLst/>
            <a:ahLst/>
            <a:cxnLst/>
            <a:rect l="l" t="t" r="r" b="b"/>
            <a:pathLst>
              <a:path w="723900" h="3581400">
                <a:moveTo>
                  <a:pt x="0" y="0"/>
                </a:moveTo>
                <a:lnTo>
                  <a:pt x="723900" y="0"/>
                </a:lnTo>
                <a:lnTo>
                  <a:pt x="723900" y="3581400"/>
                </a:lnTo>
                <a:lnTo>
                  <a:pt x="0" y="3581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657" r="-657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8953500" y="3659962"/>
            <a:ext cx="3200400" cy="27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1"/>
              </a:lnSpc>
            </a:pPr>
            <a:r>
              <a:rPr lang="en-US" sz="1600">
                <a:solidFill>
                  <a:srgbClr val="000000"/>
                </a:solidFill>
                <a:latin typeface="무궁화 고딕 Bold"/>
                <a:ea typeface="무궁화 고딕 Bold"/>
              </a:rPr>
              <a:t>핵심 기능 구현 / AI 모델링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84100" y="3659962"/>
            <a:ext cx="3200400" cy="27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1"/>
              </a:lnSpc>
            </a:pPr>
            <a:r>
              <a:rPr lang="en-US" sz="1600">
                <a:solidFill>
                  <a:srgbClr val="000000"/>
                </a:solidFill>
                <a:ea typeface="무궁화 고딕 Bold"/>
              </a:rPr>
              <a:t>통합 테스트 및 개선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286348" y="4429120"/>
            <a:ext cx="3276600" cy="3459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서버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구현</a:t>
            </a:r>
            <a:endParaRPr lang="en-US" sz="1800" dirty="0">
              <a:solidFill>
                <a:srgbClr val="FFFFFF"/>
              </a:solidFill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DOTHOME서버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설정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데이터베이스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구축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웹 / 앱 UI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개발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시작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하이브리드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앱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프레임워크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선택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기본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구조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및 UI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구현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게임화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요소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구현</a:t>
            </a:r>
            <a:endParaRPr lang="en-US" sz="1800" dirty="0">
              <a:solidFill>
                <a:srgbClr val="FFFFFF"/>
              </a:solidFill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레벨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시스템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캐릭터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수집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기능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개발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940800" y="4388513"/>
            <a:ext cx="3276600" cy="3773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일정관리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기능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구현</a:t>
            </a:r>
            <a:endParaRPr lang="en-US" sz="1800" dirty="0">
              <a:solidFill>
                <a:srgbClr val="FFFFFF"/>
              </a:solidFill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목표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설정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달성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체크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포인트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등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시스템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개발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위치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기반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서비스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구현</a:t>
            </a:r>
            <a:endParaRPr lang="en-US" sz="1800" dirty="0">
              <a:solidFill>
                <a:srgbClr val="FFFFFF"/>
              </a:solidFill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GPS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연동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방문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목표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자동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확인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기능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개발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AI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모델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딥러닝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자연어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처리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CHATGPT API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연동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일정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분석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알고리즘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개발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시작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KELECTRA모델링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훈련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분석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501586" y="4357682"/>
            <a:ext cx="3352800" cy="288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AI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기능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무궁화 고딕"/>
                <a:ea typeface="무궁화 고딕"/>
              </a:rPr>
              <a:t>통합</a:t>
            </a:r>
            <a:endParaRPr/>
          </a:p>
          <a:p>
            <a:pPr marL="217170" lvl="1" indent="-108585" algn="l">
              <a:lnSpc>
                <a:spcPts val="2509"/>
              </a:lnSpc>
            </a:pP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CHATGPT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기반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일정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분석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추천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기능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앱 내 </a:t>
            </a:r>
            <a:r>
              <a:rPr lang="en-US" sz="1800" dirty="0" err="1" smtClean="0">
                <a:solidFill>
                  <a:srgbClr val="FFFFFF"/>
                </a:solidFill>
                <a:latin typeface="무궁화 고딕"/>
                <a:ea typeface="무궁화 고딕"/>
              </a:rPr>
              <a:t>통합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KOELECTRA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모델을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활용한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무궁화 고딕"/>
                <a:ea typeface="무궁화 고딕"/>
              </a:rPr>
              <a:t>텍스트</a:t>
            </a:r>
            <a:r>
              <a:rPr lang="en-US" sz="1800" dirty="0" smtClean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분석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기능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앱 내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통합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통합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테스트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최종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UI/UX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개선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모든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기능의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연동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성능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테스트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인터페이스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개선</a:t>
            </a:r>
            <a:endParaRPr lang="en-US" sz="1800" dirty="0">
              <a:solidFill>
                <a:srgbClr val="FFFFFF"/>
              </a:solidFill>
              <a:ea typeface="무궁화 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6090900" y="5199986"/>
            <a:ext cx="1790700" cy="82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1"/>
              </a:lnSpc>
            </a:pPr>
            <a:r>
              <a:rPr lang="en-US" sz="1600">
                <a:solidFill>
                  <a:srgbClr val="000000"/>
                </a:solidFill>
                <a:ea typeface="무궁화 고딕 Bold"/>
              </a:rPr>
              <a:t>총 개발기간</a:t>
            </a:r>
          </a:p>
          <a:p>
            <a:pPr algn="ctr">
              <a:lnSpc>
                <a:spcPts val="2231"/>
              </a:lnSpc>
            </a:pPr>
            <a:r>
              <a:rPr lang="en-US" sz="1600">
                <a:solidFill>
                  <a:srgbClr val="000000"/>
                </a:solidFill>
                <a:latin typeface="무궁화 고딕 Bold"/>
              </a:rPr>
              <a:t>06/03 ~ 06/27</a:t>
            </a:r>
          </a:p>
          <a:p>
            <a:pPr algn="ctr">
              <a:lnSpc>
                <a:spcPts val="2231"/>
              </a:lnSpc>
            </a:pPr>
            <a:r>
              <a:rPr lang="en-US" sz="1600">
                <a:solidFill>
                  <a:srgbClr val="000000"/>
                </a:solidFill>
                <a:latin typeface="무궁화 고딕 Bold"/>
                <a:ea typeface="무궁화 고딕 Bold"/>
              </a:rPr>
              <a:t>4주</a:t>
            </a:r>
          </a:p>
        </p:txBody>
      </p:sp>
      <p:sp>
        <p:nvSpPr>
          <p:cNvPr id="35" name="TextBox 35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53608" y="571468"/>
            <a:ext cx="12119614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03.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팀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절차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및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방법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37" name="AutoShape 37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5289550" y="5472746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35650" y="60315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32350" y="6958646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825750" y="8977946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401300" y="2241013"/>
            <a:ext cx="6858000" cy="4348916"/>
            <a:chOff x="0" y="0"/>
            <a:chExt cx="1806222" cy="11453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06222" cy="1145394"/>
            </a:xfrm>
            <a:custGeom>
              <a:avLst/>
              <a:gdLst/>
              <a:ahLst/>
              <a:cxnLst/>
              <a:rect l="l" t="t" r="r" b="b"/>
              <a:pathLst>
                <a:path w="1806222" h="1145394">
                  <a:moveTo>
                    <a:pt x="57573" y="0"/>
                  </a:moveTo>
                  <a:lnTo>
                    <a:pt x="1748649" y="0"/>
                  </a:lnTo>
                  <a:cubicBezTo>
                    <a:pt x="1780446" y="0"/>
                    <a:pt x="1806222" y="25776"/>
                    <a:pt x="1806222" y="57573"/>
                  </a:cubicBezTo>
                  <a:lnTo>
                    <a:pt x="1806222" y="1087820"/>
                  </a:lnTo>
                  <a:cubicBezTo>
                    <a:pt x="1806222" y="1103090"/>
                    <a:pt x="1800157" y="1117734"/>
                    <a:pt x="1789359" y="1128531"/>
                  </a:cubicBezTo>
                  <a:cubicBezTo>
                    <a:pt x="1778562" y="1139328"/>
                    <a:pt x="1763918" y="1145394"/>
                    <a:pt x="1748649" y="1145394"/>
                  </a:cubicBezTo>
                  <a:lnTo>
                    <a:pt x="57573" y="1145394"/>
                  </a:lnTo>
                  <a:cubicBezTo>
                    <a:pt x="42304" y="1145394"/>
                    <a:pt x="27660" y="1139328"/>
                    <a:pt x="16863" y="1128531"/>
                  </a:cubicBezTo>
                  <a:cubicBezTo>
                    <a:pt x="6066" y="1117734"/>
                    <a:pt x="0" y="1103090"/>
                    <a:pt x="0" y="1087820"/>
                  </a:cubicBezTo>
                  <a:lnTo>
                    <a:pt x="0" y="57573"/>
                  </a:lnTo>
                  <a:cubicBezTo>
                    <a:pt x="0" y="42304"/>
                    <a:pt x="6066" y="27660"/>
                    <a:pt x="16863" y="16863"/>
                  </a:cubicBezTo>
                  <a:cubicBezTo>
                    <a:pt x="27660" y="6066"/>
                    <a:pt x="42304" y="0"/>
                    <a:pt x="57573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806222" cy="1145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53608" y="2241013"/>
            <a:ext cx="8265051" cy="7341137"/>
            <a:chOff x="0" y="0"/>
            <a:chExt cx="2176804" cy="19334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76804" cy="1933468"/>
            </a:xfrm>
            <a:custGeom>
              <a:avLst/>
              <a:gdLst/>
              <a:ahLst/>
              <a:cxnLst/>
              <a:rect l="l" t="t" r="r" b="b"/>
              <a:pathLst>
                <a:path w="2176804" h="1933468">
                  <a:moveTo>
                    <a:pt x="47772" y="0"/>
                  </a:moveTo>
                  <a:lnTo>
                    <a:pt x="2129032" y="0"/>
                  </a:lnTo>
                  <a:cubicBezTo>
                    <a:pt x="2141701" y="0"/>
                    <a:pt x="2153852" y="5033"/>
                    <a:pt x="2162811" y="13992"/>
                  </a:cubicBezTo>
                  <a:cubicBezTo>
                    <a:pt x="2171771" y="22951"/>
                    <a:pt x="2176804" y="35102"/>
                    <a:pt x="2176804" y="47772"/>
                  </a:cubicBezTo>
                  <a:lnTo>
                    <a:pt x="2176804" y="1885696"/>
                  </a:lnTo>
                  <a:cubicBezTo>
                    <a:pt x="2176804" y="1898366"/>
                    <a:pt x="2171771" y="1910517"/>
                    <a:pt x="2162811" y="1919476"/>
                  </a:cubicBezTo>
                  <a:cubicBezTo>
                    <a:pt x="2153852" y="1928435"/>
                    <a:pt x="2141701" y="1933468"/>
                    <a:pt x="2129032" y="1933468"/>
                  </a:cubicBezTo>
                  <a:lnTo>
                    <a:pt x="47772" y="1933468"/>
                  </a:lnTo>
                  <a:cubicBezTo>
                    <a:pt x="35102" y="1933468"/>
                    <a:pt x="22951" y="1928435"/>
                    <a:pt x="13992" y="1919476"/>
                  </a:cubicBezTo>
                  <a:cubicBezTo>
                    <a:pt x="5033" y="1910517"/>
                    <a:pt x="0" y="1898366"/>
                    <a:pt x="0" y="1885696"/>
                  </a:cubicBezTo>
                  <a:lnTo>
                    <a:pt x="0" y="47772"/>
                  </a:lnTo>
                  <a:cubicBezTo>
                    <a:pt x="0" y="35102"/>
                    <a:pt x="5033" y="22951"/>
                    <a:pt x="13992" y="13992"/>
                  </a:cubicBezTo>
                  <a:cubicBezTo>
                    <a:pt x="22951" y="5033"/>
                    <a:pt x="35102" y="0"/>
                    <a:pt x="47772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176804" cy="1933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848242" y="1979258"/>
            <a:ext cx="3964116" cy="751278"/>
            <a:chOff x="0" y="0"/>
            <a:chExt cx="1044047" cy="1978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4047" cy="197867"/>
            </a:xfrm>
            <a:custGeom>
              <a:avLst/>
              <a:gdLst/>
              <a:ahLst/>
              <a:cxnLst/>
              <a:rect l="l" t="t" r="r" b="b"/>
              <a:pathLst>
                <a:path w="1044047" h="197867">
                  <a:moveTo>
                    <a:pt x="98934" y="0"/>
                  </a:moveTo>
                  <a:lnTo>
                    <a:pt x="945113" y="0"/>
                  </a:lnTo>
                  <a:cubicBezTo>
                    <a:pt x="971352" y="0"/>
                    <a:pt x="996516" y="10423"/>
                    <a:pt x="1015070" y="28977"/>
                  </a:cubicBezTo>
                  <a:cubicBezTo>
                    <a:pt x="1033624" y="47531"/>
                    <a:pt x="1044047" y="72695"/>
                    <a:pt x="1044047" y="98934"/>
                  </a:cubicBezTo>
                  <a:lnTo>
                    <a:pt x="1044047" y="98934"/>
                  </a:lnTo>
                  <a:cubicBezTo>
                    <a:pt x="1044047" y="125173"/>
                    <a:pt x="1033624" y="150337"/>
                    <a:pt x="1015070" y="168890"/>
                  </a:cubicBezTo>
                  <a:cubicBezTo>
                    <a:pt x="996516" y="187444"/>
                    <a:pt x="971352" y="197867"/>
                    <a:pt x="945113" y="197867"/>
                  </a:cubicBezTo>
                  <a:lnTo>
                    <a:pt x="98934" y="197867"/>
                  </a:lnTo>
                  <a:cubicBezTo>
                    <a:pt x="72695" y="197867"/>
                    <a:pt x="47531" y="187444"/>
                    <a:pt x="28977" y="168890"/>
                  </a:cubicBezTo>
                  <a:cubicBezTo>
                    <a:pt x="10423" y="150337"/>
                    <a:pt x="0" y="125173"/>
                    <a:pt x="0" y="98934"/>
                  </a:cubicBezTo>
                  <a:lnTo>
                    <a:pt x="0" y="98934"/>
                  </a:lnTo>
                  <a:cubicBezTo>
                    <a:pt x="0" y="72695"/>
                    <a:pt x="10423" y="47531"/>
                    <a:pt x="28977" y="28977"/>
                  </a:cubicBezTo>
                  <a:cubicBezTo>
                    <a:pt x="47531" y="10423"/>
                    <a:pt x="72695" y="0"/>
                    <a:pt x="98934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1044047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핵심 기능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641248" y="1979258"/>
            <a:ext cx="5042855" cy="751278"/>
            <a:chOff x="0" y="0"/>
            <a:chExt cx="1328159" cy="19786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28159" cy="197867"/>
            </a:xfrm>
            <a:custGeom>
              <a:avLst/>
              <a:gdLst/>
              <a:ahLst/>
              <a:cxnLst/>
              <a:rect l="l" t="t" r="r" b="b"/>
              <a:pathLst>
                <a:path w="1328159" h="197867">
                  <a:moveTo>
                    <a:pt x="78297" y="0"/>
                  </a:moveTo>
                  <a:lnTo>
                    <a:pt x="1249863" y="0"/>
                  </a:lnTo>
                  <a:cubicBezTo>
                    <a:pt x="1293105" y="0"/>
                    <a:pt x="1328159" y="35055"/>
                    <a:pt x="1328159" y="78297"/>
                  </a:cubicBezTo>
                  <a:lnTo>
                    <a:pt x="1328159" y="119571"/>
                  </a:lnTo>
                  <a:cubicBezTo>
                    <a:pt x="1328159" y="140336"/>
                    <a:pt x="1319910" y="160251"/>
                    <a:pt x="1305227" y="174935"/>
                  </a:cubicBezTo>
                  <a:cubicBezTo>
                    <a:pt x="1290543" y="189618"/>
                    <a:pt x="1270628" y="197867"/>
                    <a:pt x="1249863" y="197867"/>
                  </a:cubicBezTo>
                  <a:lnTo>
                    <a:pt x="78297" y="197867"/>
                  </a:lnTo>
                  <a:cubicBezTo>
                    <a:pt x="35055" y="197867"/>
                    <a:pt x="0" y="162813"/>
                    <a:pt x="0" y="119571"/>
                  </a:cubicBezTo>
                  <a:lnTo>
                    <a:pt x="0" y="78297"/>
                  </a:lnTo>
                  <a:cubicBezTo>
                    <a:pt x="0" y="35055"/>
                    <a:pt x="35055" y="0"/>
                    <a:pt x="78297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1328159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활용된 기술 및 구현방법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401300" y="7158671"/>
            <a:ext cx="6858000" cy="2423479"/>
            <a:chOff x="0" y="0"/>
            <a:chExt cx="1806222" cy="63828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06222" cy="638282"/>
            </a:xfrm>
            <a:custGeom>
              <a:avLst/>
              <a:gdLst/>
              <a:ahLst/>
              <a:cxnLst/>
              <a:rect l="l" t="t" r="r" b="b"/>
              <a:pathLst>
                <a:path w="1806222" h="638282">
                  <a:moveTo>
                    <a:pt x="57573" y="0"/>
                  </a:moveTo>
                  <a:lnTo>
                    <a:pt x="1748649" y="0"/>
                  </a:lnTo>
                  <a:cubicBezTo>
                    <a:pt x="1780446" y="0"/>
                    <a:pt x="1806222" y="25776"/>
                    <a:pt x="1806222" y="57573"/>
                  </a:cubicBezTo>
                  <a:lnTo>
                    <a:pt x="1806222" y="580709"/>
                  </a:lnTo>
                  <a:cubicBezTo>
                    <a:pt x="1806222" y="595978"/>
                    <a:pt x="1800157" y="610623"/>
                    <a:pt x="1789359" y="621420"/>
                  </a:cubicBezTo>
                  <a:cubicBezTo>
                    <a:pt x="1778562" y="632217"/>
                    <a:pt x="1763918" y="638282"/>
                    <a:pt x="1748649" y="638282"/>
                  </a:cubicBezTo>
                  <a:lnTo>
                    <a:pt x="57573" y="638282"/>
                  </a:lnTo>
                  <a:cubicBezTo>
                    <a:pt x="42304" y="638282"/>
                    <a:pt x="27660" y="632217"/>
                    <a:pt x="16863" y="621420"/>
                  </a:cubicBezTo>
                  <a:cubicBezTo>
                    <a:pt x="6066" y="610623"/>
                    <a:pt x="0" y="595978"/>
                    <a:pt x="0" y="580709"/>
                  </a:cubicBezTo>
                  <a:lnTo>
                    <a:pt x="0" y="57573"/>
                  </a:lnTo>
                  <a:cubicBezTo>
                    <a:pt x="0" y="42304"/>
                    <a:pt x="6066" y="27660"/>
                    <a:pt x="16863" y="16863"/>
                  </a:cubicBezTo>
                  <a:cubicBezTo>
                    <a:pt x="27660" y="6066"/>
                    <a:pt x="42304" y="0"/>
                    <a:pt x="57573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1806222" cy="638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911742" y="6732804"/>
            <a:ext cx="3964116" cy="751278"/>
            <a:chOff x="0" y="0"/>
            <a:chExt cx="1044047" cy="19786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44047" cy="197867"/>
            </a:xfrm>
            <a:custGeom>
              <a:avLst/>
              <a:gdLst/>
              <a:ahLst/>
              <a:cxnLst/>
              <a:rect l="l" t="t" r="r" b="b"/>
              <a:pathLst>
                <a:path w="1044047" h="197867">
                  <a:moveTo>
                    <a:pt x="98934" y="0"/>
                  </a:moveTo>
                  <a:lnTo>
                    <a:pt x="945113" y="0"/>
                  </a:lnTo>
                  <a:cubicBezTo>
                    <a:pt x="971352" y="0"/>
                    <a:pt x="996516" y="10423"/>
                    <a:pt x="1015070" y="28977"/>
                  </a:cubicBezTo>
                  <a:cubicBezTo>
                    <a:pt x="1033624" y="47531"/>
                    <a:pt x="1044047" y="72695"/>
                    <a:pt x="1044047" y="98934"/>
                  </a:cubicBezTo>
                  <a:lnTo>
                    <a:pt x="1044047" y="98934"/>
                  </a:lnTo>
                  <a:cubicBezTo>
                    <a:pt x="1044047" y="125173"/>
                    <a:pt x="1033624" y="150337"/>
                    <a:pt x="1015070" y="168890"/>
                  </a:cubicBezTo>
                  <a:cubicBezTo>
                    <a:pt x="996516" y="187444"/>
                    <a:pt x="971352" y="197867"/>
                    <a:pt x="945113" y="197867"/>
                  </a:cubicBezTo>
                  <a:lnTo>
                    <a:pt x="98934" y="197867"/>
                  </a:lnTo>
                  <a:cubicBezTo>
                    <a:pt x="72695" y="197867"/>
                    <a:pt x="47531" y="187444"/>
                    <a:pt x="28977" y="168890"/>
                  </a:cubicBezTo>
                  <a:cubicBezTo>
                    <a:pt x="10423" y="150337"/>
                    <a:pt x="0" y="125173"/>
                    <a:pt x="0" y="98934"/>
                  </a:cubicBezTo>
                  <a:lnTo>
                    <a:pt x="0" y="98934"/>
                  </a:lnTo>
                  <a:cubicBezTo>
                    <a:pt x="0" y="72695"/>
                    <a:pt x="10423" y="47531"/>
                    <a:pt x="28977" y="28977"/>
                  </a:cubicBezTo>
                  <a:cubicBezTo>
                    <a:pt x="47531" y="10423"/>
                    <a:pt x="72695" y="0"/>
                    <a:pt x="98934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044047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구현 결과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30" name="TextBox 30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09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090077" y="2977233"/>
            <a:ext cx="4862959" cy="309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KoELECTRA 모델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한국어 텍스트 이해 및 분석 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문맥을 고려한 비방글 식별 및 분류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ChatGPT 프롬프트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자연어 기반 일정 분석 및 추천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웹 / 앱 하이브리드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네이티브 기능 접근과 웹 기술의 장점 결합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47925" y="3222295"/>
            <a:ext cx="7429500" cy="560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1"/>
              </a:lnSpc>
            </a:pPr>
            <a:r>
              <a:rPr lang="en-US" sz="1800">
                <a:solidFill>
                  <a:srgbClr val="FFFFFF"/>
                </a:solidFill>
                <a:latin typeface="무궁화 고딕 Light"/>
              </a:rPr>
              <a:t>AI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비방글 분석 및 분리를 위한 KoELECTRA 모델 훈련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효과적인 일정 분석을 위한 ChatGPT 프롬프트 구조 설계</a:t>
            </a:r>
          </a:p>
          <a:p>
            <a:pPr marL="217170" lvl="1" indent="-108585" algn="l">
              <a:lnSpc>
                <a:spcPts val="2151"/>
              </a:lnSpc>
            </a:pPr>
            <a:endParaRPr/>
          </a:p>
          <a:p>
            <a:pPr marL="217170" lvl="1" indent="-108585" algn="l">
              <a:lnSpc>
                <a:spcPts val="2151"/>
              </a:lnSpc>
            </a:pPr>
            <a:r>
              <a:rPr lang="en-US" sz="1800">
                <a:solidFill>
                  <a:srgbClr val="FFFFFF"/>
                </a:solidFill>
                <a:ea typeface="무궁화 고딕 Light"/>
              </a:rPr>
              <a:t>서버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Dothome DB 설계 및 구축 / PHP 설계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Firebase Auth 회원 인증</a:t>
            </a:r>
          </a:p>
          <a:p>
            <a:pPr marL="217170" lvl="1" indent="-108585" algn="l">
              <a:lnSpc>
                <a:spcPts val="2151"/>
              </a:lnSpc>
            </a:pPr>
            <a:endParaRPr/>
          </a:p>
          <a:p>
            <a:pPr marL="217170" lvl="1" indent="-108585" algn="l">
              <a:lnSpc>
                <a:spcPts val="2151"/>
              </a:lnSpc>
            </a:pPr>
            <a:r>
              <a:rPr lang="en-US" sz="1800">
                <a:solidFill>
                  <a:srgbClr val="FFFFFF"/>
                </a:solidFill>
                <a:ea typeface="무궁화 고딕 Light"/>
              </a:rPr>
              <a:t>웹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SPA(Single Page Application) 구조 적용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Redux를 이용한 상태 관리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Router를 활용한 페이지 전환</a:t>
            </a:r>
          </a:p>
          <a:p>
            <a:pPr marL="217170" lvl="1" indent="-108585" algn="l">
              <a:lnSpc>
                <a:spcPts val="2151"/>
              </a:lnSpc>
            </a:pPr>
            <a:endParaRPr/>
          </a:p>
          <a:p>
            <a:pPr marL="217170" lvl="1" indent="-108585" algn="l">
              <a:lnSpc>
                <a:spcPts val="2151"/>
              </a:lnSpc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앱 (안드로이드)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JavaScriptInterface &amp; WebViewClient 통한 WebView와 Native 기능 연동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Adapter 활용한 데이터 바인딩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RecyclerView를 이용한 효율적인 리스트 표시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KakaoMap API 연동으로 위치 기반 서비스 구현</a:t>
            </a:r>
          </a:p>
          <a:p>
            <a:pPr marL="217170" lvl="1" indent="-108585" algn="l">
              <a:lnSpc>
                <a:spcPts val="2151"/>
              </a:lnSpc>
            </a:pPr>
            <a:endParaRPr/>
          </a:p>
          <a:p>
            <a:pPr marL="217170" lvl="1" indent="-108585" algn="l">
              <a:lnSpc>
                <a:spcPts val="2151"/>
              </a:lnSpc>
            </a:pPr>
            <a:r>
              <a:rPr lang="en-US" sz="1800">
                <a:solidFill>
                  <a:srgbClr val="FFFFFF"/>
                </a:solidFill>
                <a:ea typeface="무궁화 고딕 Light"/>
              </a:rPr>
              <a:t>하이브리드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웹뷰를 활용한 웹-앱 통합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029950" y="7974637"/>
            <a:ext cx="5600700" cy="1035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ChatGPT 자연어 기반 일정 분석률 약 85%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KoELECTRA 모델 분류 확률 약 87%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44082" y="594882"/>
            <a:ext cx="8842991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35" name="AutoShape 35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1627</Words>
  <Application>Microsoft Office PowerPoint</Application>
  <PresentationFormat>사용자 지정</PresentationFormat>
  <Paragraphs>372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굴림</vt:lpstr>
      <vt:lpstr>Arial</vt:lpstr>
      <vt:lpstr>무궁화 고딕</vt:lpstr>
      <vt:lpstr>Calibri</vt:lpstr>
      <vt:lpstr>무궁화 고딕 Bold</vt:lpstr>
      <vt:lpstr>무궁화 고딕 Light</vt:lpstr>
      <vt:lpstr>Arimo Bold</vt:lpstr>
      <vt:lpstr>Arimo</vt:lpstr>
      <vt:lpstr>맑은 고딕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레벨업 라이프 ppt</dc:title>
  <dc:creator>mrhi</dc:creator>
  <cp:lastModifiedBy>Customer</cp:lastModifiedBy>
  <cp:revision>33</cp:revision>
  <dcterms:created xsi:type="dcterms:W3CDTF">2006-08-16T00:00:00Z</dcterms:created>
  <dcterms:modified xsi:type="dcterms:W3CDTF">2024-06-28T00:29:00Z</dcterms:modified>
  <dc:identifier>DAGJTB_Bk84</dc:identifier>
</cp:coreProperties>
</file>